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wmf" ContentType="image/x-wmf"/>
  <Override PartName="/ppt/notesSlides/notesSlide18.xml" ContentType="application/vnd.openxmlformats-officedocument.presentationml.notesSlide+xml"/>
  <Default Extension="rels" ContentType="application/vnd.openxmlformats-package.relationships+xml"/>
  <Default Extension="xml" ContentType="application/xml"/>
  <Override PartName="/ppt/slides/slide14.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slideLayouts/slideLayout10.xml" ContentType="application/vnd.openxmlformats-officedocument.presentationml.slideLayout+xml"/>
  <Default Extension="gif" ContentType="image/gif"/>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Layouts/slideLayout3.xml" ContentType="application/vnd.openxmlformats-officedocument.presentationml.slideLayout+xml"/>
  <Default Extension="jpeg" ContentType="image/jpeg"/>
  <Override PartName="/ppt/notesSlides/notesSlide17.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3"/>
  </p:notesMasterIdLst>
  <p:sldIdLst>
    <p:sldId id="282" r:id="rId2"/>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81" r:id="rId19"/>
    <p:sldId id="272" r:id="rId20"/>
    <p:sldId id="280" r:id="rId21"/>
    <p:sldId id="279" r:id="rId2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xmlns="" val="0"/>
    </p:ext>
    <p:ext uri="{D31A062A-798A-4329-ABDD-BBA856620510}">
      <p14:defaultImageDpi xmlns:p14="http://schemas.microsoft.com/office/powerpoint/2010/main" xmlns=""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4995" autoAdjust="0"/>
    <p:restoredTop sz="87791" autoAdjust="0"/>
  </p:normalViewPr>
  <p:slideViewPr>
    <p:cSldViewPr snapToGrid="0">
      <p:cViewPr varScale="1">
        <p:scale>
          <a:sx n="47" d="100"/>
          <a:sy n="47" d="100"/>
        </p:scale>
        <p:origin x="-1382" y="-77"/>
      </p:cViewPr>
      <p:guideLst>
        <p:guide orient="horz" pos="2160"/>
        <p:guide pos="2880"/>
      </p:guideLst>
    </p:cSldViewPr>
  </p:slideViewPr>
  <p:notesTextViewPr>
    <p:cViewPr>
      <p:scale>
        <a:sx n="1" d="1"/>
        <a:sy n="1" d="1"/>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25C9C55-B271-4813-AAE4-2A1A36B1D5EA}" type="datetimeFigureOut">
              <a:rPr lang="en-IN" smtClean="0"/>
              <a:pPr/>
              <a:t>16-12-2019</a:t>
            </a:fld>
            <a:endParaRPr lang="en-IN"/>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9EC6729-03DC-47BD-BD7B-529635378D1F}" type="slidenum">
              <a:rPr lang="en-IN" smtClean="0"/>
              <a:pPr/>
              <a:t>‹#›</a:t>
            </a:fld>
            <a:endParaRPr lang="en-IN"/>
          </a:p>
        </p:txBody>
      </p:sp>
    </p:spTree>
    <p:extLst>
      <p:ext uri="{BB962C8B-B14F-4D97-AF65-F5344CB8AC3E}">
        <p14:creationId xmlns:p14="http://schemas.microsoft.com/office/powerpoint/2010/main" xmlns="" val="19445228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b="0" i="0" u="none" strike="noStrike" kern="1200" dirty="0">
                <a:solidFill>
                  <a:schemeClr val="tx1"/>
                </a:solidFill>
                <a:effectLst/>
                <a:latin typeface="+mn-lt"/>
                <a:ea typeface="+mn-ea"/>
                <a:cs typeface="+mn-cs"/>
              </a:rPr>
              <a:t>Have you ever heard the proverbial expression, “God gave us two ears and one mouth so we ought to listen twice as much as we speak…”?</a:t>
            </a:r>
          </a:p>
          <a:p>
            <a:endParaRPr lang="en-IN" sz="1200" b="0" i="0" u="none" strike="noStrike" kern="1200" dirty="0">
              <a:solidFill>
                <a:schemeClr val="tx1"/>
              </a:solidFill>
              <a:effectLst/>
              <a:latin typeface="+mn-lt"/>
              <a:ea typeface="+mn-ea"/>
              <a:cs typeface="+mn-cs"/>
            </a:endParaRPr>
          </a:p>
          <a:p>
            <a:r>
              <a:rPr lang="en-IN" sz="1200" b="0" i="0" u="none" strike="noStrike" kern="1200" dirty="0">
                <a:solidFill>
                  <a:schemeClr val="tx1"/>
                </a:solidFill>
                <a:effectLst/>
                <a:latin typeface="+mn-lt"/>
                <a:ea typeface="+mn-ea"/>
                <a:cs typeface="+mn-cs"/>
              </a:rPr>
              <a:t>Listening is a critical skill for all adults to have, to learn about others. Also, it is one of the most valuable tools for you to establish a strong rapport with employees.</a:t>
            </a:r>
          </a:p>
          <a:p>
            <a:endParaRPr lang="en-IN" sz="1200" b="0" i="0" u="none" strike="noStrike" kern="1200" dirty="0">
              <a:solidFill>
                <a:schemeClr val="tx1"/>
              </a:solidFill>
              <a:effectLst/>
              <a:latin typeface="+mn-lt"/>
              <a:ea typeface="+mn-ea"/>
              <a:cs typeface="+mn-cs"/>
            </a:endParaRPr>
          </a:p>
          <a:p>
            <a:r>
              <a:rPr lang="en-IN" sz="1200" b="0" i="0" u="none" strike="noStrike" kern="1200" dirty="0">
                <a:solidFill>
                  <a:schemeClr val="tx1"/>
                </a:solidFill>
                <a:effectLst/>
                <a:latin typeface="+mn-lt"/>
                <a:ea typeface="+mn-ea"/>
                <a:cs typeface="+mn-cs"/>
              </a:rPr>
              <a:t>In today's high-tech, high-speed, high-stress world, communication is more important then ever, yet we seem to devote less and less time to really listening to one another. </a:t>
            </a:r>
          </a:p>
          <a:p>
            <a:endParaRPr lang="en-IN" sz="1200" b="0" i="0" u="none" strike="noStrike" kern="1200" dirty="0">
              <a:solidFill>
                <a:schemeClr val="tx1"/>
              </a:solidFill>
              <a:effectLst/>
              <a:latin typeface="+mn-lt"/>
              <a:ea typeface="+mn-ea"/>
              <a:cs typeface="+mn-cs"/>
            </a:endParaRPr>
          </a:p>
          <a:p>
            <a:r>
              <a:rPr lang="en-IN" sz="1200" b="0" i="0" u="none" strike="noStrike" kern="1200" dirty="0">
                <a:solidFill>
                  <a:schemeClr val="tx1"/>
                </a:solidFill>
                <a:effectLst/>
                <a:latin typeface="+mn-lt"/>
                <a:ea typeface="+mn-ea"/>
                <a:cs typeface="+mn-cs"/>
              </a:rPr>
              <a:t>Genuine listening has become a rare gift—the gift of time. It helps build relationships, solve problems, ensure understanding, resolve conflicts, and improve accuracy. </a:t>
            </a:r>
          </a:p>
          <a:p>
            <a:endParaRPr lang="en-IN" sz="1200" b="0" i="0" u="none" strike="noStrike" kern="1200" dirty="0">
              <a:solidFill>
                <a:schemeClr val="tx1"/>
              </a:solidFill>
              <a:effectLst/>
              <a:latin typeface="+mn-lt"/>
              <a:ea typeface="+mn-ea"/>
              <a:cs typeface="+mn-cs"/>
            </a:endParaRPr>
          </a:p>
          <a:p>
            <a:r>
              <a:rPr lang="en-IN" sz="1200" b="0" i="0" u="none" strike="noStrike" kern="1200" dirty="0">
                <a:solidFill>
                  <a:schemeClr val="tx1"/>
                </a:solidFill>
                <a:effectLst/>
                <a:latin typeface="+mn-lt"/>
                <a:ea typeface="+mn-ea"/>
                <a:cs typeface="+mn-cs"/>
              </a:rPr>
              <a:t>At work, effective listening means fewer errors and less wasted time. At home, it helps develop resourceful, self-reliant kids who can solve their own problems. </a:t>
            </a:r>
          </a:p>
          <a:p>
            <a:endParaRPr lang="en-IN" sz="1200" b="0" i="0" u="none" strike="noStrike" kern="1200" dirty="0">
              <a:solidFill>
                <a:schemeClr val="tx1"/>
              </a:solidFill>
              <a:effectLst/>
              <a:latin typeface="+mn-lt"/>
              <a:ea typeface="+mn-ea"/>
              <a:cs typeface="+mn-cs"/>
            </a:endParaRPr>
          </a:p>
          <a:p>
            <a:r>
              <a:rPr lang="en-IN" sz="1200" b="0" i="0" u="none" strike="noStrike" kern="1200" dirty="0">
                <a:solidFill>
                  <a:schemeClr val="tx1"/>
                </a:solidFill>
                <a:effectLst/>
                <a:latin typeface="+mn-lt"/>
                <a:ea typeface="+mn-ea"/>
                <a:cs typeface="+mn-cs"/>
              </a:rPr>
              <a:t>Listening builds friendships and careers. It saves money and marriages.</a:t>
            </a:r>
            <a:endParaRPr lang="en-IN" dirty="0"/>
          </a:p>
        </p:txBody>
      </p:sp>
      <p:sp>
        <p:nvSpPr>
          <p:cNvPr id="4" name="Slide Number Placeholder 3"/>
          <p:cNvSpPr>
            <a:spLocks noGrp="1"/>
          </p:cNvSpPr>
          <p:nvPr>
            <p:ph type="sldNum" sz="quarter" idx="10"/>
          </p:nvPr>
        </p:nvSpPr>
        <p:spPr/>
        <p:txBody>
          <a:bodyPr/>
          <a:lstStyle/>
          <a:p>
            <a:fld id="{39EC6729-03DC-47BD-BD7B-529635378D1F}" type="slidenum">
              <a:rPr lang="en-IN" smtClean="0"/>
              <a:pPr/>
              <a:t>2</a:t>
            </a:fld>
            <a:endParaRPr lang="en-IN"/>
          </a:p>
        </p:txBody>
      </p:sp>
    </p:spTree>
    <p:extLst>
      <p:ext uri="{BB962C8B-B14F-4D97-AF65-F5344CB8AC3E}">
        <p14:creationId xmlns:p14="http://schemas.microsoft.com/office/powerpoint/2010/main" xmlns="" val="33208042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b="0" i="0" u="none" strike="noStrike" kern="1200" dirty="0">
                <a:solidFill>
                  <a:schemeClr val="tx1"/>
                </a:solidFill>
                <a:effectLst/>
                <a:latin typeface="+mn-lt"/>
                <a:ea typeface="+mn-ea"/>
                <a:cs typeface="+mn-cs"/>
              </a:rPr>
              <a:t>Listening creates acceptance and openness …conveys the message that "I am not judging you.” </a:t>
            </a:r>
          </a:p>
          <a:p>
            <a:endParaRPr lang="en-IN" sz="1200" b="0" i="0" u="none" strike="noStrike" kern="1200" dirty="0">
              <a:solidFill>
                <a:schemeClr val="tx1"/>
              </a:solidFill>
              <a:effectLst/>
              <a:latin typeface="+mn-lt"/>
              <a:ea typeface="+mn-ea"/>
              <a:cs typeface="+mn-cs"/>
            </a:endParaRPr>
          </a:p>
          <a:p>
            <a:r>
              <a:rPr lang="en-IN" sz="1200" u="none" strike="noStrike" kern="1200" dirty="0">
                <a:solidFill>
                  <a:schemeClr val="tx1"/>
                </a:solidFill>
                <a:effectLst/>
                <a:latin typeface="+mn-lt"/>
                <a:ea typeface="+mn-ea"/>
                <a:cs typeface="+mn-cs"/>
              </a:rPr>
              <a:t>Open-mindedness is critical to job success. Supervisors want to know that you have a willingness to learn new things and consider alternative approaches to problem-solving. In an interview, showing you are open-minded instils confidence in the hiring manager that you are teachable and coachable. Someone who projects a know-it-all attitude is often a turn off. Also, the hiring manager wants to know that you have a cooperative attitude and listen well to others when they share their opinions.</a:t>
            </a:r>
          </a:p>
          <a:p>
            <a:endParaRPr lang="en-IN" sz="1200" u="none" strike="noStrike" kern="1200" dirty="0">
              <a:solidFill>
                <a:schemeClr val="tx1"/>
              </a:solidFill>
              <a:effectLst/>
              <a:latin typeface="+mn-lt"/>
              <a:ea typeface="+mn-ea"/>
              <a:cs typeface="+mn-cs"/>
            </a:endParaRPr>
          </a:p>
          <a:p>
            <a:endParaRPr lang="en-IN" dirty="0"/>
          </a:p>
        </p:txBody>
      </p:sp>
      <p:sp>
        <p:nvSpPr>
          <p:cNvPr id="4" name="Slide Number Placeholder 3"/>
          <p:cNvSpPr>
            <a:spLocks noGrp="1"/>
          </p:cNvSpPr>
          <p:nvPr>
            <p:ph type="sldNum" sz="quarter" idx="10"/>
          </p:nvPr>
        </p:nvSpPr>
        <p:spPr/>
        <p:txBody>
          <a:bodyPr/>
          <a:lstStyle/>
          <a:p>
            <a:fld id="{39EC6729-03DC-47BD-BD7B-529635378D1F}" type="slidenum">
              <a:rPr lang="en-IN" smtClean="0"/>
              <a:pPr/>
              <a:t>11</a:t>
            </a:fld>
            <a:endParaRPr lang="en-IN"/>
          </a:p>
        </p:txBody>
      </p:sp>
    </p:spTree>
    <p:extLst>
      <p:ext uri="{BB962C8B-B14F-4D97-AF65-F5344CB8AC3E}">
        <p14:creationId xmlns:p14="http://schemas.microsoft.com/office/powerpoint/2010/main" xmlns="" val="42143447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39EC6729-03DC-47BD-BD7B-529635378D1F}" type="slidenum">
              <a:rPr lang="en-IN" smtClean="0"/>
              <a:pPr/>
              <a:t>12</a:t>
            </a:fld>
            <a:endParaRPr lang="en-IN"/>
          </a:p>
        </p:txBody>
      </p:sp>
    </p:spTree>
    <p:extLst>
      <p:ext uri="{BB962C8B-B14F-4D97-AF65-F5344CB8AC3E}">
        <p14:creationId xmlns:p14="http://schemas.microsoft.com/office/powerpoint/2010/main" xmlns="" val="2185368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IN" sz="1200" u="none" strike="noStrike" kern="1200" dirty="0">
                <a:solidFill>
                  <a:schemeClr val="tx1"/>
                </a:solidFill>
                <a:effectLst/>
                <a:latin typeface="+mn-lt"/>
                <a:ea typeface="+mn-ea"/>
                <a:cs typeface="+mn-cs"/>
              </a:rPr>
              <a:t>Music is all about a feeling. It has always been an emotional high for me since as far back as I can remember. </a:t>
            </a:r>
          </a:p>
          <a:p>
            <a:pPr fontAlgn="base"/>
            <a:r>
              <a:rPr lang="en-IN" sz="1200" u="none" strike="noStrike" kern="1200" dirty="0">
                <a:solidFill>
                  <a:schemeClr val="tx1"/>
                </a:solidFill>
                <a:effectLst/>
                <a:latin typeface="+mn-lt"/>
                <a:ea typeface="+mn-ea"/>
                <a:cs typeface="+mn-cs"/>
              </a:rPr>
              <a:t>Do you ever notice that when your favourite song is on you feel awesome? Ever notice how some songs make you feel sad or remind you of something or someone in your past? It’s like you are immediately caught in that certain moment. That’s the neurological and emotional effects of music on you. </a:t>
            </a:r>
          </a:p>
          <a:p>
            <a:endParaRPr lang="en-IN" dirty="0"/>
          </a:p>
          <a:p>
            <a:r>
              <a:rPr lang="en-IN" sz="1200" u="none" strike="noStrike" kern="1200" dirty="0">
                <a:solidFill>
                  <a:schemeClr val="tx1"/>
                </a:solidFill>
                <a:effectLst/>
                <a:latin typeface="+mn-lt"/>
                <a:ea typeface="+mn-ea"/>
                <a:cs typeface="+mn-cs"/>
              </a:rPr>
              <a:t>Communicating is not just about expressing ourselves verbally; it is also about having strong listening skills. It is a two way street, and the way you communicate determines what others think of you and how you are accepted and appreciated.</a:t>
            </a:r>
          </a:p>
          <a:p>
            <a:endParaRPr lang="en-IN" sz="1200" u="none" strike="noStrike" kern="1200" dirty="0">
              <a:solidFill>
                <a:schemeClr val="tx1"/>
              </a:solidFill>
              <a:effectLst/>
              <a:latin typeface="+mn-lt"/>
              <a:ea typeface="+mn-ea"/>
              <a:cs typeface="+mn-cs"/>
            </a:endParaRPr>
          </a:p>
          <a:p>
            <a:r>
              <a:rPr lang="en-IN" sz="1200" u="none" strike="noStrike" kern="1200" dirty="0">
                <a:solidFill>
                  <a:schemeClr val="tx1"/>
                </a:solidFill>
                <a:effectLst/>
                <a:latin typeface="+mn-lt"/>
                <a:ea typeface="+mn-ea"/>
                <a:cs typeface="+mn-cs"/>
              </a:rPr>
              <a:t>Being a good listener means you have to stop talking and listen. It means you do not think about other things and that you avoid distractions. It also means that you do not start forming an opinion or start thinking of an answer or rebuttal to the sender of the message before they finish delivering it. To do this you have to involve all your senses and skills to understand the person.</a:t>
            </a:r>
            <a:endParaRPr lang="en-IN" dirty="0"/>
          </a:p>
        </p:txBody>
      </p:sp>
      <p:sp>
        <p:nvSpPr>
          <p:cNvPr id="4" name="Slide Number Placeholder 3"/>
          <p:cNvSpPr>
            <a:spLocks noGrp="1"/>
          </p:cNvSpPr>
          <p:nvPr>
            <p:ph type="sldNum" sz="quarter" idx="10"/>
          </p:nvPr>
        </p:nvSpPr>
        <p:spPr/>
        <p:txBody>
          <a:bodyPr/>
          <a:lstStyle/>
          <a:p>
            <a:fld id="{39EC6729-03DC-47BD-BD7B-529635378D1F}" type="slidenum">
              <a:rPr lang="en-IN" smtClean="0"/>
              <a:pPr/>
              <a:t>13</a:t>
            </a:fld>
            <a:endParaRPr lang="en-IN"/>
          </a:p>
        </p:txBody>
      </p:sp>
    </p:spTree>
    <p:extLst>
      <p:ext uri="{BB962C8B-B14F-4D97-AF65-F5344CB8AC3E}">
        <p14:creationId xmlns:p14="http://schemas.microsoft.com/office/powerpoint/2010/main" xmlns="" val="23851121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Dealing with complaints or conflict, your role as a listener is  </a:t>
            </a:r>
          </a:p>
          <a:p>
            <a:r>
              <a:rPr lang="en-IN" dirty="0"/>
              <a:t> To be impartial  </a:t>
            </a:r>
          </a:p>
          <a:p>
            <a:r>
              <a:rPr lang="en-IN" dirty="0"/>
              <a:t> Create a positive and 'safe' confidential environment </a:t>
            </a:r>
          </a:p>
          <a:p>
            <a:r>
              <a:rPr lang="en-IN" dirty="0"/>
              <a:t> Help the speaker tell what is important to them </a:t>
            </a:r>
          </a:p>
          <a:p>
            <a:r>
              <a:rPr lang="en-IN" dirty="0"/>
              <a:t> Acknowledge experiences, concerns, needs and values </a:t>
            </a:r>
          </a:p>
        </p:txBody>
      </p:sp>
      <p:sp>
        <p:nvSpPr>
          <p:cNvPr id="4" name="Slide Number Placeholder 3"/>
          <p:cNvSpPr>
            <a:spLocks noGrp="1"/>
          </p:cNvSpPr>
          <p:nvPr>
            <p:ph type="sldNum" sz="quarter" idx="10"/>
          </p:nvPr>
        </p:nvSpPr>
        <p:spPr/>
        <p:txBody>
          <a:bodyPr/>
          <a:lstStyle/>
          <a:p>
            <a:fld id="{39EC6729-03DC-47BD-BD7B-529635378D1F}" type="slidenum">
              <a:rPr lang="en-IN" smtClean="0"/>
              <a:pPr/>
              <a:t>14</a:t>
            </a:fld>
            <a:endParaRPr lang="en-IN"/>
          </a:p>
        </p:txBody>
      </p:sp>
    </p:spTree>
    <p:extLst>
      <p:ext uri="{BB962C8B-B14F-4D97-AF65-F5344CB8AC3E}">
        <p14:creationId xmlns:p14="http://schemas.microsoft.com/office/powerpoint/2010/main" xmlns="" val="2357351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The barriers of listening are nothing but the facts that are lowering or reducing the listening</a:t>
            </a:r>
          </a:p>
        </p:txBody>
      </p:sp>
      <p:sp>
        <p:nvSpPr>
          <p:cNvPr id="4" name="Slide Number Placeholder 3"/>
          <p:cNvSpPr>
            <a:spLocks noGrp="1"/>
          </p:cNvSpPr>
          <p:nvPr>
            <p:ph type="sldNum" sz="quarter" idx="10"/>
          </p:nvPr>
        </p:nvSpPr>
        <p:spPr/>
        <p:txBody>
          <a:bodyPr/>
          <a:lstStyle/>
          <a:p>
            <a:fld id="{39EC6729-03DC-47BD-BD7B-529635378D1F}" type="slidenum">
              <a:rPr lang="en-IN" smtClean="0"/>
              <a:pPr/>
              <a:t>15</a:t>
            </a:fld>
            <a:endParaRPr lang="en-IN"/>
          </a:p>
        </p:txBody>
      </p:sp>
    </p:spTree>
    <p:extLst>
      <p:ext uri="{BB962C8B-B14F-4D97-AF65-F5344CB8AC3E}">
        <p14:creationId xmlns:p14="http://schemas.microsoft.com/office/powerpoint/2010/main" xmlns="" val="22392514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sz="1200" dirty="0"/>
              <a:t>Criticizing the subject or the speaker</a:t>
            </a:r>
          </a:p>
          <a:p>
            <a:r>
              <a:rPr lang="en-US" altLang="en-US" sz="1200" dirty="0"/>
              <a:t>Getting over-stimulated</a:t>
            </a:r>
          </a:p>
          <a:p>
            <a:r>
              <a:rPr lang="en-US" altLang="en-US" sz="1200" dirty="0"/>
              <a:t>Listening only for facts</a:t>
            </a:r>
          </a:p>
          <a:p>
            <a:r>
              <a:rPr lang="en-US" altLang="en-US" sz="1200" dirty="0"/>
              <a:t>Not taking notes OR outlining everything</a:t>
            </a:r>
          </a:p>
          <a:p>
            <a:r>
              <a:rPr lang="en-US" altLang="en-US" sz="1200" dirty="0"/>
              <a:t>Tolerating or creating distraction</a:t>
            </a:r>
          </a:p>
          <a:p>
            <a:r>
              <a:rPr lang="en-US" altLang="en-US" sz="1200" dirty="0"/>
              <a:t>Letting emotional words block message</a:t>
            </a:r>
          </a:p>
          <a:p>
            <a:r>
              <a:rPr lang="en-US" altLang="en-US" sz="1200" dirty="0"/>
              <a:t>Wasting time difference between speed of speech and speed of thought</a:t>
            </a:r>
          </a:p>
          <a:p>
            <a:endParaRPr lang="en-IN" dirty="0"/>
          </a:p>
        </p:txBody>
      </p:sp>
      <p:sp>
        <p:nvSpPr>
          <p:cNvPr id="4" name="Slide Number Placeholder 3"/>
          <p:cNvSpPr>
            <a:spLocks noGrp="1"/>
          </p:cNvSpPr>
          <p:nvPr>
            <p:ph type="sldNum" sz="quarter" idx="10"/>
          </p:nvPr>
        </p:nvSpPr>
        <p:spPr/>
        <p:txBody>
          <a:bodyPr/>
          <a:lstStyle/>
          <a:p>
            <a:fld id="{39EC6729-03DC-47BD-BD7B-529635378D1F}" type="slidenum">
              <a:rPr lang="en-IN" smtClean="0"/>
              <a:pPr/>
              <a:t>16</a:t>
            </a:fld>
            <a:endParaRPr lang="en-IN"/>
          </a:p>
        </p:txBody>
      </p:sp>
    </p:spTree>
    <p:extLst>
      <p:ext uri="{BB962C8B-B14F-4D97-AF65-F5344CB8AC3E}">
        <p14:creationId xmlns:p14="http://schemas.microsoft.com/office/powerpoint/2010/main" xmlns="" val="71179347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Non-verbal encouragers are the facts the make you to listen something with emotional expressions or body language and not by vocal communication</a:t>
            </a:r>
          </a:p>
        </p:txBody>
      </p:sp>
      <p:sp>
        <p:nvSpPr>
          <p:cNvPr id="4" name="Slide Number Placeholder 3"/>
          <p:cNvSpPr>
            <a:spLocks noGrp="1"/>
          </p:cNvSpPr>
          <p:nvPr>
            <p:ph type="sldNum" sz="quarter" idx="10"/>
          </p:nvPr>
        </p:nvSpPr>
        <p:spPr/>
        <p:txBody>
          <a:bodyPr/>
          <a:lstStyle/>
          <a:p>
            <a:fld id="{39EC6729-03DC-47BD-BD7B-529635378D1F}" type="slidenum">
              <a:rPr lang="en-IN" smtClean="0"/>
              <a:pPr/>
              <a:t>17</a:t>
            </a:fld>
            <a:endParaRPr lang="en-IN"/>
          </a:p>
        </p:txBody>
      </p:sp>
    </p:spTree>
    <p:extLst>
      <p:ext uri="{BB962C8B-B14F-4D97-AF65-F5344CB8AC3E}">
        <p14:creationId xmlns:p14="http://schemas.microsoft.com/office/powerpoint/2010/main" xmlns="" val="9398599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Verbal encouragers are the facts that make you to understand something through vocal or dialog communication</a:t>
            </a:r>
          </a:p>
        </p:txBody>
      </p:sp>
      <p:sp>
        <p:nvSpPr>
          <p:cNvPr id="4" name="Slide Number Placeholder 3"/>
          <p:cNvSpPr>
            <a:spLocks noGrp="1"/>
          </p:cNvSpPr>
          <p:nvPr>
            <p:ph type="sldNum" sz="quarter" idx="10"/>
          </p:nvPr>
        </p:nvSpPr>
        <p:spPr/>
        <p:txBody>
          <a:bodyPr/>
          <a:lstStyle/>
          <a:p>
            <a:fld id="{39EC6729-03DC-47BD-BD7B-529635378D1F}" type="slidenum">
              <a:rPr lang="en-IN" smtClean="0"/>
              <a:pPr/>
              <a:t>18</a:t>
            </a:fld>
            <a:endParaRPr lang="en-IN"/>
          </a:p>
        </p:txBody>
      </p:sp>
    </p:spTree>
    <p:extLst>
      <p:ext uri="{BB962C8B-B14F-4D97-AF65-F5344CB8AC3E}">
        <p14:creationId xmlns:p14="http://schemas.microsoft.com/office/powerpoint/2010/main" xmlns="" val="21995011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sz="1200" dirty="0"/>
              <a:t>Allows you to make sure you hear the words and understand the meaning behind the words</a:t>
            </a:r>
            <a:endParaRPr lang="en-IN" dirty="0"/>
          </a:p>
        </p:txBody>
      </p:sp>
      <p:sp>
        <p:nvSpPr>
          <p:cNvPr id="4" name="Slide Number Placeholder 3"/>
          <p:cNvSpPr>
            <a:spLocks noGrp="1"/>
          </p:cNvSpPr>
          <p:nvPr>
            <p:ph type="sldNum" sz="quarter" idx="10"/>
          </p:nvPr>
        </p:nvSpPr>
        <p:spPr/>
        <p:txBody>
          <a:bodyPr/>
          <a:lstStyle/>
          <a:p>
            <a:fld id="{39EC6729-03DC-47BD-BD7B-529635378D1F}" type="slidenum">
              <a:rPr lang="en-IN" smtClean="0"/>
              <a:pPr/>
              <a:t>19</a:t>
            </a:fld>
            <a:endParaRPr lang="en-IN"/>
          </a:p>
        </p:txBody>
      </p:sp>
    </p:spTree>
    <p:extLst>
      <p:ext uri="{BB962C8B-B14F-4D97-AF65-F5344CB8AC3E}">
        <p14:creationId xmlns:p14="http://schemas.microsoft.com/office/powerpoint/2010/main" xmlns="" val="21488166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b="0" i="0" u="none" strike="noStrike" kern="1200" dirty="0">
                <a:solidFill>
                  <a:schemeClr val="tx1"/>
                </a:solidFill>
                <a:effectLst/>
                <a:latin typeface="+mn-lt"/>
                <a:ea typeface="+mn-ea"/>
                <a:cs typeface="+mn-cs"/>
              </a:rPr>
              <a:t>Well Two Truths and a Lie game works perfectly with smaller groups of people. First, every member in the group is asked to form a circle. Once the circle has been formed, paper and pens are distributed and each member would write on the paper, three statements about them in which two of these statements are true and one statement is a lie. Now, the first person in the group reads out loud those three statements at once. Then he/she reads each statement again and asks other people in the group to vote which statement they think is true and which statement is false. One of the members in the group can also participate as a moderator to keep track of the scores by writing it on the paper. The person with the highest score wins the game!</a:t>
            </a:r>
            <a:endParaRPr lang="en-IN" dirty="0"/>
          </a:p>
        </p:txBody>
      </p:sp>
      <p:sp>
        <p:nvSpPr>
          <p:cNvPr id="4" name="Slide Number Placeholder 3"/>
          <p:cNvSpPr>
            <a:spLocks noGrp="1"/>
          </p:cNvSpPr>
          <p:nvPr>
            <p:ph type="sldNum" sz="quarter" idx="10"/>
          </p:nvPr>
        </p:nvSpPr>
        <p:spPr/>
        <p:txBody>
          <a:bodyPr/>
          <a:lstStyle/>
          <a:p>
            <a:fld id="{39EC6729-03DC-47BD-BD7B-529635378D1F}" type="slidenum">
              <a:rPr lang="en-IN" smtClean="0"/>
              <a:pPr/>
              <a:t>20</a:t>
            </a:fld>
            <a:endParaRPr lang="en-IN"/>
          </a:p>
        </p:txBody>
      </p:sp>
    </p:spTree>
    <p:extLst>
      <p:ext uri="{BB962C8B-B14F-4D97-AF65-F5344CB8AC3E}">
        <p14:creationId xmlns:p14="http://schemas.microsoft.com/office/powerpoint/2010/main" xmlns="" val="16480005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b="1" i="1" u="none" strike="noStrike" kern="1200" dirty="0">
                <a:solidFill>
                  <a:schemeClr val="tx1"/>
                </a:solidFill>
                <a:effectLst/>
                <a:latin typeface="+mn-lt"/>
                <a:ea typeface="+mn-ea"/>
                <a:cs typeface="+mn-cs"/>
              </a:rPr>
              <a:t>Listening</a:t>
            </a:r>
            <a:r>
              <a:rPr lang="en-IN" sz="1200" b="0" i="0" u="none" strike="noStrike" kern="1200" dirty="0">
                <a:solidFill>
                  <a:schemeClr val="tx1"/>
                </a:solidFill>
                <a:effectLst/>
                <a:latin typeface="+mn-lt"/>
                <a:ea typeface="+mn-ea"/>
                <a:cs typeface="+mn-cs"/>
              </a:rPr>
              <a:t> is receiving language through the ears. Listening involves identifying the sounds of speech and processing them into words and sentences. When we listen, we use our ears to receive individual sounds (letters, stress, rhythm and pauses) and we use our brain to convert these into messages that mean something to us.</a:t>
            </a:r>
          </a:p>
          <a:p>
            <a:endParaRPr lang="en-IN" sz="1200" b="0" i="0" u="none" strike="noStrike" kern="1200" dirty="0">
              <a:solidFill>
                <a:schemeClr val="tx1"/>
              </a:solidFill>
              <a:effectLst/>
              <a:latin typeface="+mn-lt"/>
              <a:ea typeface="+mn-ea"/>
              <a:cs typeface="+mn-cs"/>
            </a:endParaRPr>
          </a:p>
          <a:p>
            <a:r>
              <a:rPr lang="en-IN" sz="1200" b="0" i="0" u="none" strike="noStrike" kern="1200" dirty="0">
                <a:solidFill>
                  <a:schemeClr val="tx1"/>
                </a:solidFill>
                <a:effectLst/>
                <a:latin typeface="+mn-lt"/>
                <a:ea typeface="+mn-ea"/>
                <a:cs typeface="+mn-cs"/>
              </a:rPr>
              <a:t>Listening in any language requires focus and attention. It is a skill that some people need to work at harder than others. People who have difficulty concentrating are typically poor listeners. Listening in a second language requires even greater focus.</a:t>
            </a:r>
          </a:p>
          <a:p>
            <a:endParaRPr lang="en-IN" sz="1200" b="0" i="0" u="none" strike="noStrike" kern="1200" dirty="0">
              <a:solidFill>
                <a:schemeClr val="tx1"/>
              </a:solidFill>
              <a:effectLst/>
              <a:latin typeface="+mn-lt"/>
              <a:ea typeface="+mn-ea"/>
              <a:cs typeface="+mn-cs"/>
            </a:endParaRPr>
          </a:p>
          <a:p>
            <a:r>
              <a:rPr lang="en-IN" sz="1200" b="0" i="0" u="none" strike="noStrike" kern="1200" dirty="0">
                <a:solidFill>
                  <a:schemeClr val="tx1"/>
                </a:solidFill>
                <a:effectLst/>
                <a:latin typeface="+mn-lt"/>
                <a:ea typeface="+mn-ea"/>
                <a:cs typeface="+mn-cs"/>
              </a:rPr>
              <a:t>Like babies, we learn this skill by listening to people who already know how to speak the language. This may or may not include native speakers. For practice, you can listen to live or recorded voices. The most important thing is to listen to a variety of voices as often as you can.</a:t>
            </a:r>
          </a:p>
          <a:p>
            <a:endParaRPr lang="en-IN" dirty="0"/>
          </a:p>
        </p:txBody>
      </p:sp>
      <p:sp>
        <p:nvSpPr>
          <p:cNvPr id="4" name="Slide Number Placeholder 3"/>
          <p:cNvSpPr>
            <a:spLocks noGrp="1"/>
          </p:cNvSpPr>
          <p:nvPr>
            <p:ph type="sldNum" sz="quarter" idx="10"/>
          </p:nvPr>
        </p:nvSpPr>
        <p:spPr/>
        <p:txBody>
          <a:bodyPr/>
          <a:lstStyle/>
          <a:p>
            <a:fld id="{39EC6729-03DC-47BD-BD7B-529635378D1F}" type="slidenum">
              <a:rPr lang="en-IN" smtClean="0"/>
              <a:pPr/>
              <a:t>3</a:t>
            </a:fld>
            <a:endParaRPr lang="en-IN"/>
          </a:p>
        </p:txBody>
      </p:sp>
    </p:spTree>
    <p:extLst>
      <p:ext uri="{BB962C8B-B14F-4D97-AF65-F5344CB8AC3E}">
        <p14:creationId xmlns:p14="http://schemas.microsoft.com/office/powerpoint/2010/main" xmlns="" val="5155128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b="0" i="0" u="none" strike="noStrike" kern="1200" dirty="0">
                <a:solidFill>
                  <a:schemeClr val="tx1"/>
                </a:solidFill>
                <a:effectLst/>
                <a:latin typeface="+mn-lt"/>
                <a:ea typeface="+mn-ea"/>
                <a:cs typeface="+mn-cs"/>
              </a:rPr>
              <a:t>The difference between hearing and listening is that </a:t>
            </a:r>
            <a:r>
              <a:rPr lang="en-IN" sz="1200" b="1" i="0" u="none" strike="noStrike" kern="1200" dirty="0">
                <a:solidFill>
                  <a:schemeClr val="tx1"/>
                </a:solidFill>
                <a:effectLst/>
                <a:latin typeface="+mn-lt"/>
                <a:ea typeface="+mn-ea"/>
                <a:cs typeface="+mn-cs"/>
              </a:rPr>
              <a:t>hearing is the process of taking in noise and sound</a:t>
            </a:r>
            <a:r>
              <a:rPr lang="en-IN" sz="1200" b="0" i="0" u="none" strike="noStrike" kern="1200" dirty="0">
                <a:solidFill>
                  <a:schemeClr val="tx1"/>
                </a:solidFill>
                <a:effectLst/>
                <a:latin typeface="+mn-lt"/>
                <a:ea typeface="+mn-ea"/>
                <a:cs typeface="+mn-cs"/>
              </a:rPr>
              <a:t>, whereas listening is when an individual tries to </a:t>
            </a:r>
            <a:r>
              <a:rPr lang="en-IN" sz="1200" b="1" i="0" u="none" strike="noStrike" kern="1200" dirty="0">
                <a:solidFill>
                  <a:schemeClr val="tx1"/>
                </a:solidFill>
                <a:effectLst/>
                <a:latin typeface="+mn-lt"/>
                <a:ea typeface="+mn-ea"/>
                <a:cs typeface="+mn-cs"/>
              </a:rPr>
              <a:t>understand what they are hearing</a:t>
            </a:r>
            <a:r>
              <a:rPr lang="en-IN" sz="1200" b="0" i="0" u="none" strike="noStrike" kern="1200" dirty="0">
                <a:solidFill>
                  <a:schemeClr val="tx1"/>
                </a:solidFill>
                <a:effectLst/>
                <a:latin typeface="+mn-lt"/>
                <a:ea typeface="+mn-ea"/>
                <a:cs typeface="+mn-cs"/>
              </a:rPr>
              <a:t>. Hence, listening is different from hearing because it requires more conscious action.</a:t>
            </a:r>
            <a:endParaRPr lang="en-IN" dirty="0"/>
          </a:p>
        </p:txBody>
      </p:sp>
      <p:sp>
        <p:nvSpPr>
          <p:cNvPr id="4" name="Slide Number Placeholder 3"/>
          <p:cNvSpPr>
            <a:spLocks noGrp="1"/>
          </p:cNvSpPr>
          <p:nvPr>
            <p:ph type="sldNum" sz="quarter" idx="10"/>
          </p:nvPr>
        </p:nvSpPr>
        <p:spPr/>
        <p:txBody>
          <a:bodyPr/>
          <a:lstStyle/>
          <a:p>
            <a:fld id="{39EC6729-03DC-47BD-BD7B-529635378D1F}" type="slidenum">
              <a:rPr lang="en-IN" smtClean="0"/>
              <a:pPr/>
              <a:t>4</a:t>
            </a:fld>
            <a:endParaRPr lang="en-IN"/>
          </a:p>
        </p:txBody>
      </p:sp>
    </p:spTree>
    <p:extLst>
      <p:ext uri="{BB962C8B-B14F-4D97-AF65-F5344CB8AC3E}">
        <p14:creationId xmlns:p14="http://schemas.microsoft.com/office/powerpoint/2010/main" xmlns="" val="37901958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sz="1200" dirty="0"/>
              <a:t>We listen at 125-250 wpm, think at 1000-3000 wpm</a:t>
            </a:r>
          </a:p>
          <a:p>
            <a:endParaRPr lang="en-US" altLang="en-US" sz="1200" dirty="0"/>
          </a:p>
          <a:p>
            <a:r>
              <a:rPr lang="en-US" altLang="en-US" sz="1200" dirty="0"/>
              <a:t>75% of the time we are distracted, preoccupied or forgetful</a:t>
            </a:r>
          </a:p>
          <a:p>
            <a:endParaRPr lang="en-US" altLang="en-US" sz="1200" dirty="0"/>
          </a:p>
          <a:p>
            <a:r>
              <a:rPr lang="en-US" altLang="en-US" sz="1200" dirty="0"/>
              <a:t>20% of the time, we remember what we hear</a:t>
            </a:r>
          </a:p>
          <a:p>
            <a:endParaRPr lang="en-US" altLang="en-US" sz="1200" dirty="0"/>
          </a:p>
          <a:p>
            <a:r>
              <a:rPr lang="en-US" altLang="en-US" sz="1200" dirty="0"/>
              <a:t>More than 35% of businesses think listening is a top skill for success</a:t>
            </a:r>
          </a:p>
          <a:p>
            <a:endParaRPr lang="en-US" altLang="en-US" sz="1200" dirty="0"/>
          </a:p>
          <a:p>
            <a:r>
              <a:rPr lang="en-US" altLang="en-US" sz="1200" dirty="0"/>
              <a:t>Less than 2% of people have had formal education with listening</a:t>
            </a:r>
          </a:p>
          <a:p>
            <a:endParaRPr lang="en-IN" dirty="0"/>
          </a:p>
        </p:txBody>
      </p:sp>
      <p:sp>
        <p:nvSpPr>
          <p:cNvPr id="4" name="Slide Number Placeholder 3"/>
          <p:cNvSpPr>
            <a:spLocks noGrp="1"/>
          </p:cNvSpPr>
          <p:nvPr>
            <p:ph type="sldNum" sz="quarter" idx="10"/>
          </p:nvPr>
        </p:nvSpPr>
        <p:spPr/>
        <p:txBody>
          <a:bodyPr/>
          <a:lstStyle/>
          <a:p>
            <a:fld id="{39EC6729-03DC-47BD-BD7B-529635378D1F}" type="slidenum">
              <a:rPr lang="en-IN" smtClean="0"/>
              <a:pPr/>
              <a:t>5</a:t>
            </a:fld>
            <a:endParaRPr lang="en-IN"/>
          </a:p>
        </p:txBody>
      </p:sp>
    </p:spTree>
    <p:extLst>
      <p:ext uri="{BB962C8B-B14F-4D97-AF65-F5344CB8AC3E}">
        <p14:creationId xmlns:p14="http://schemas.microsoft.com/office/powerpoint/2010/main" xmlns="" val="15105535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b="1" dirty="0"/>
              <a:t>Listening:</a:t>
            </a:r>
            <a:r>
              <a:rPr lang="en-US" altLang="en-US" dirty="0"/>
              <a:t> Learned first, Used most (45%), Taught least. </a:t>
            </a:r>
            <a:r>
              <a:rPr lang="en-IN" altLang="en-US" dirty="0"/>
              <a:t>(As we born we start listening)</a:t>
            </a:r>
            <a:endParaRPr lang="en-US" altLang="en-US" dirty="0"/>
          </a:p>
          <a:p>
            <a:r>
              <a:rPr lang="en-US" altLang="en-US" b="1" dirty="0"/>
              <a:t>Speaking:</a:t>
            </a:r>
            <a:r>
              <a:rPr lang="en-US" altLang="en-US" dirty="0"/>
              <a:t> Learned second, Used next most (30%), Taught next least. ( With the recognition of words we start speaking)</a:t>
            </a:r>
          </a:p>
          <a:p>
            <a:r>
              <a:rPr lang="en-US" altLang="en-US" b="1" dirty="0"/>
              <a:t>Reading:</a:t>
            </a:r>
            <a:r>
              <a:rPr lang="en-US" altLang="en-US" dirty="0"/>
              <a:t> Learned third, Used next least (16%), Taught next most. </a:t>
            </a:r>
          </a:p>
          <a:p>
            <a:r>
              <a:rPr lang="en-US" altLang="en-US" b="1" dirty="0"/>
              <a:t>Writing:</a:t>
            </a:r>
            <a:r>
              <a:rPr lang="en-US" altLang="en-US" dirty="0"/>
              <a:t> Learned fourth, Used Least (9%), Taught most.</a:t>
            </a:r>
          </a:p>
          <a:p>
            <a:endParaRPr lang="en-IN" dirty="0"/>
          </a:p>
        </p:txBody>
      </p:sp>
      <p:sp>
        <p:nvSpPr>
          <p:cNvPr id="4" name="Slide Number Placeholder 3"/>
          <p:cNvSpPr>
            <a:spLocks noGrp="1"/>
          </p:cNvSpPr>
          <p:nvPr>
            <p:ph type="sldNum" sz="quarter" idx="10"/>
          </p:nvPr>
        </p:nvSpPr>
        <p:spPr/>
        <p:txBody>
          <a:bodyPr/>
          <a:lstStyle/>
          <a:p>
            <a:fld id="{39EC6729-03DC-47BD-BD7B-529635378D1F}" type="slidenum">
              <a:rPr lang="en-IN" smtClean="0"/>
              <a:pPr/>
              <a:t>6</a:t>
            </a:fld>
            <a:endParaRPr lang="en-IN"/>
          </a:p>
        </p:txBody>
      </p:sp>
    </p:spTree>
    <p:extLst>
      <p:ext uri="{BB962C8B-B14F-4D97-AF65-F5344CB8AC3E}">
        <p14:creationId xmlns:p14="http://schemas.microsoft.com/office/powerpoint/2010/main" xmlns="" val="42558935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sz="1200" b="0" i="0" u="none" strike="noStrike" kern="1200" dirty="0">
              <a:solidFill>
                <a:schemeClr val="tx1"/>
              </a:solidFill>
              <a:effectLst/>
              <a:latin typeface="+mn-lt"/>
              <a:ea typeface="+mn-ea"/>
              <a:cs typeface="+mn-cs"/>
            </a:endParaRPr>
          </a:p>
          <a:p>
            <a:r>
              <a:rPr lang="en-IN" sz="1200" b="0" i="0" u="none" strike="noStrike" kern="1200" dirty="0">
                <a:solidFill>
                  <a:schemeClr val="tx1"/>
                </a:solidFill>
                <a:effectLst/>
                <a:latin typeface="+mn-lt"/>
                <a:ea typeface="+mn-ea"/>
                <a:cs typeface="+mn-cs"/>
              </a:rPr>
              <a:t>Effective communication can make you an effective leader and success can come much easier. Communication is significant to build resilience and it also maintains balance in different aspect of your life. Communication is the base of almost everything in life. In order to make someone else understand you, it is very important to be a confident and efficient communicator. There will be fewer chances of misunderstanding if there is a clear and crisp communication. However, in order to become an effective communicator, you need to be an effective and good listener. Many situations come in the daily life which needs communication; otherwise, they can become extremely complicated.</a:t>
            </a:r>
          </a:p>
          <a:p>
            <a:endParaRPr lang="en-IN" sz="1200" b="0" i="0" u="none" strike="noStrike" kern="1200" dirty="0">
              <a:solidFill>
                <a:schemeClr val="tx1"/>
              </a:solidFill>
              <a:effectLst/>
              <a:latin typeface="+mn-lt"/>
              <a:ea typeface="+mn-ea"/>
              <a:cs typeface="+mn-cs"/>
            </a:endParaRPr>
          </a:p>
          <a:p>
            <a:r>
              <a:rPr lang="en-IN" sz="1200" b="0" i="0" u="none" strike="noStrike" kern="1200" dirty="0">
                <a:solidFill>
                  <a:schemeClr val="tx1"/>
                </a:solidFill>
                <a:effectLst/>
                <a:latin typeface="+mn-lt"/>
                <a:ea typeface="+mn-ea"/>
                <a:cs typeface="+mn-cs"/>
              </a:rPr>
              <a:t>If you are not a good listener, you won’t be able to understand the point of view of another person. There are very few situations when you can consider just talking from your end. However, most situations require effective listening skills. We really need to understand the importance of listening at a broader level. Most of the people generally avoid the skill of listening. Though, communication is never complete process without </a:t>
            </a:r>
            <a:r>
              <a:rPr lang="en-IN" sz="1200" b="1" i="0" u="none" strike="noStrike" kern="1200" dirty="0">
                <a:solidFill>
                  <a:schemeClr val="tx1"/>
                </a:solidFill>
                <a:effectLst/>
                <a:latin typeface="+mn-lt"/>
                <a:ea typeface="+mn-ea"/>
                <a:cs typeface="+mn-cs"/>
              </a:rPr>
              <a:t>being a good listener</a:t>
            </a:r>
            <a:r>
              <a:rPr lang="en-IN" sz="1200" b="0" i="0" u="none" strike="noStrike" kern="1200" dirty="0">
                <a:solidFill>
                  <a:schemeClr val="tx1"/>
                </a:solidFill>
                <a:effectLst/>
                <a:latin typeface="+mn-lt"/>
                <a:ea typeface="+mn-ea"/>
                <a:cs typeface="+mn-cs"/>
              </a:rPr>
              <a:t> and alone being a good speaker. You may be very good in portraying your thoughts effectively, however, if you are not good at understanding other’s point of view it will never be considered effective communication.</a:t>
            </a:r>
          </a:p>
          <a:p>
            <a:endParaRPr lang="en-IN" dirty="0"/>
          </a:p>
        </p:txBody>
      </p:sp>
      <p:sp>
        <p:nvSpPr>
          <p:cNvPr id="4" name="Slide Number Placeholder 3"/>
          <p:cNvSpPr>
            <a:spLocks noGrp="1"/>
          </p:cNvSpPr>
          <p:nvPr>
            <p:ph type="sldNum" sz="quarter" idx="10"/>
          </p:nvPr>
        </p:nvSpPr>
        <p:spPr/>
        <p:txBody>
          <a:bodyPr/>
          <a:lstStyle/>
          <a:p>
            <a:fld id="{39EC6729-03DC-47BD-BD7B-529635378D1F}" type="slidenum">
              <a:rPr lang="en-IN" smtClean="0"/>
              <a:pPr/>
              <a:t>7</a:t>
            </a:fld>
            <a:endParaRPr lang="en-IN"/>
          </a:p>
        </p:txBody>
      </p:sp>
    </p:spTree>
    <p:extLst>
      <p:ext uri="{BB962C8B-B14F-4D97-AF65-F5344CB8AC3E}">
        <p14:creationId xmlns:p14="http://schemas.microsoft.com/office/powerpoint/2010/main" xmlns="" val="22577948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b="0" i="0" u="none" strike="noStrike" kern="1200" dirty="0">
                <a:solidFill>
                  <a:schemeClr val="tx1"/>
                </a:solidFill>
                <a:effectLst/>
                <a:latin typeface="+mn-lt"/>
                <a:ea typeface="+mn-ea"/>
                <a:cs typeface="+mn-cs"/>
              </a:rPr>
              <a:t>If you're interested in raising the bar for innovation in your organization, </a:t>
            </a:r>
            <a:r>
              <a:rPr lang="en-IN" sz="1200" b="0" i="1" u="none" strike="noStrike" kern="1200" dirty="0">
                <a:solidFill>
                  <a:schemeClr val="tx1"/>
                </a:solidFill>
                <a:effectLst/>
                <a:latin typeface="+mn-lt"/>
                <a:ea typeface="+mn-ea"/>
                <a:cs typeface="+mn-cs"/>
              </a:rPr>
              <a:t>start listening more</a:t>
            </a:r>
            <a:r>
              <a:rPr lang="en-IN" sz="1200" b="0" i="0" u="none" strike="noStrike" kern="1200" dirty="0">
                <a:solidFill>
                  <a:schemeClr val="tx1"/>
                </a:solidFill>
                <a:effectLst/>
                <a:latin typeface="+mn-lt"/>
                <a:ea typeface="+mn-ea"/>
                <a:cs typeface="+mn-cs"/>
              </a:rPr>
              <a:t>. Listening, quite simply, is the most powerful form of influence.</a:t>
            </a:r>
          </a:p>
          <a:p>
            <a:endParaRPr lang="en-IN" sz="1200" b="0" i="0" u="none" strike="noStrike" kern="1200" dirty="0">
              <a:solidFill>
                <a:schemeClr val="tx1"/>
              </a:solidFill>
              <a:effectLst/>
              <a:latin typeface="+mn-lt"/>
              <a:ea typeface="+mn-ea"/>
              <a:cs typeface="+mn-cs"/>
            </a:endParaRPr>
          </a:p>
          <a:p>
            <a:r>
              <a:rPr lang="en-IN" sz="1200" b="0" i="0" u="none" strike="noStrike" kern="1200" dirty="0">
                <a:solidFill>
                  <a:schemeClr val="tx1"/>
                </a:solidFill>
                <a:effectLst/>
                <a:latin typeface="+mn-lt"/>
                <a:ea typeface="+mn-ea"/>
                <a:cs typeface="+mn-cs"/>
              </a:rPr>
              <a:t>An even deeper layer of the power of listening is that it creates a space, or container, for the other person's truth to be captured. The deeper and more attentive the listening, the deeper the truth. It's as if the listening "pulls out" the truth. The power of this level of listening hasn't even begun to be considered, for the most part, but I believe that it is one of the least used, and understood, "super-powers" that humans possess. </a:t>
            </a:r>
            <a:endParaRPr lang="en-IN" dirty="0"/>
          </a:p>
        </p:txBody>
      </p:sp>
      <p:sp>
        <p:nvSpPr>
          <p:cNvPr id="4" name="Slide Number Placeholder 3"/>
          <p:cNvSpPr>
            <a:spLocks noGrp="1"/>
          </p:cNvSpPr>
          <p:nvPr>
            <p:ph type="sldNum" sz="quarter" idx="10"/>
          </p:nvPr>
        </p:nvSpPr>
        <p:spPr/>
        <p:txBody>
          <a:bodyPr/>
          <a:lstStyle/>
          <a:p>
            <a:fld id="{39EC6729-03DC-47BD-BD7B-529635378D1F}" type="slidenum">
              <a:rPr lang="en-IN" smtClean="0"/>
              <a:pPr/>
              <a:t>8</a:t>
            </a:fld>
            <a:endParaRPr lang="en-IN"/>
          </a:p>
        </p:txBody>
      </p:sp>
    </p:spTree>
    <p:extLst>
      <p:ext uri="{BB962C8B-B14F-4D97-AF65-F5344CB8AC3E}">
        <p14:creationId xmlns:p14="http://schemas.microsoft.com/office/powerpoint/2010/main" xmlns="" val="36397371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IN" sz="1200" b="0" i="0" u="none" strike="noStrike" kern="1200" dirty="0">
                <a:solidFill>
                  <a:schemeClr val="tx1"/>
                </a:solidFill>
                <a:effectLst/>
                <a:latin typeface="+mn-lt"/>
                <a:ea typeface="+mn-ea"/>
                <a:cs typeface="+mn-cs"/>
              </a:rPr>
              <a:t>When we give our full attention to people expressing thoughts and experiences that are important to them, they are likely to see us as a person who cares about them.</a:t>
            </a:r>
          </a:p>
          <a:p>
            <a:pPr fontAlgn="base"/>
            <a:r>
              <a:rPr lang="en-IN" sz="1200" b="0" i="0" u="none" strike="noStrike" kern="1200" dirty="0">
                <a:solidFill>
                  <a:schemeClr val="tx1"/>
                </a:solidFill>
                <a:effectLst/>
                <a:latin typeface="+mn-lt"/>
                <a:ea typeface="+mn-ea"/>
                <a:cs typeface="+mn-cs"/>
              </a:rPr>
              <a:t>When we are obviously focusing on that person and we refrain from interjecting opinions, judgments, and advice, or finishing their sentences, we are seen as someone who cares and can be trusted with their information and confidences. This builds trust.</a:t>
            </a:r>
          </a:p>
          <a:p>
            <a:endParaRPr lang="en-IN" dirty="0"/>
          </a:p>
          <a:p>
            <a:r>
              <a:rPr lang="en-IN" sz="1200" b="0" i="0" u="none" strike="noStrike" kern="1200" dirty="0">
                <a:solidFill>
                  <a:schemeClr val="tx1"/>
                </a:solidFill>
                <a:effectLst/>
                <a:latin typeface="+mn-lt"/>
                <a:ea typeface="+mn-ea"/>
                <a:cs typeface="+mn-cs"/>
              </a:rPr>
              <a:t>When we listen properly to the other person’s point of view a real conversation can ensure. An educated and informed conversation can take place rather than sound bites being picked on and conclusions jumped too. When this genuine exchange takes place, we naturally form a relationship.</a:t>
            </a:r>
            <a:endParaRPr lang="en-IN" dirty="0"/>
          </a:p>
        </p:txBody>
      </p:sp>
      <p:sp>
        <p:nvSpPr>
          <p:cNvPr id="4" name="Slide Number Placeholder 3"/>
          <p:cNvSpPr>
            <a:spLocks noGrp="1"/>
          </p:cNvSpPr>
          <p:nvPr>
            <p:ph type="sldNum" sz="quarter" idx="10"/>
          </p:nvPr>
        </p:nvSpPr>
        <p:spPr/>
        <p:txBody>
          <a:bodyPr/>
          <a:lstStyle/>
          <a:p>
            <a:fld id="{39EC6729-03DC-47BD-BD7B-529635378D1F}" type="slidenum">
              <a:rPr lang="en-IN" smtClean="0"/>
              <a:pPr/>
              <a:t>9</a:t>
            </a:fld>
            <a:endParaRPr lang="en-IN"/>
          </a:p>
        </p:txBody>
      </p:sp>
    </p:spTree>
    <p:extLst>
      <p:ext uri="{BB962C8B-B14F-4D97-AF65-F5344CB8AC3E}">
        <p14:creationId xmlns:p14="http://schemas.microsoft.com/office/powerpoint/2010/main" xmlns="" val="41616448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b="1" i="1" u="none" strike="noStrike" kern="1200" dirty="0">
                <a:solidFill>
                  <a:schemeClr val="tx1"/>
                </a:solidFill>
                <a:effectLst/>
                <a:latin typeface="+mn-lt"/>
                <a:ea typeface="+mn-ea"/>
                <a:cs typeface="+mn-cs"/>
              </a:rPr>
              <a:t>The most basic of all human needs is the need to understand and be understood. The best way to understand people is to listen to them</a:t>
            </a:r>
            <a:r>
              <a:rPr lang="en-IN" sz="1200" b="1" i="0" u="none" strike="noStrike" kern="1200" dirty="0">
                <a:solidFill>
                  <a:schemeClr val="tx1"/>
                </a:solidFill>
                <a:effectLst/>
                <a:latin typeface="+mn-lt"/>
                <a:ea typeface="+mn-ea"/>
                <a:cs typeface="+mn-cs"/>
              </a:rPr>
              <a:t>.</a:t>
            </a:r>
            <a:endParaRPr lang="en-IN" sz="1200" b="0" i="0" u="none" strike="noStrike" kern="1200" dirty="0">
              <a:solidFill>
                <a:schemeClr val="tx1"/>
              </a:solidFill>
              <a:effectLst/>
              <a:latin typeface="+mn-lt"/>
              <a:ea typeface="+mn-ea"/>
              <a:cs typeface="+mn-cs"/>
            </a:endParaRPr>
          </a:p>
          <a:p>
            <a:endParaRPr lang="en-IN" dirty="0"/>
          </a:p>
          <a:p>
            <a:endParaRPr lang="en-IN" dirty="0"/>
          </a:p>
        </p:txBody>
      </p:sp>
      <p:sp>
        <p:nvSpPr>
          <p:cNvPr id="4" name="Slide Number Placeholder 3"/>
          <p:cNvSpPr>
            <a:spLocks noGrp="1"/>
          </p:cNvSpPr>
          <p:nvPr>
            <p:ph type="sldNum" sz="quarter" idx="10"/>
          </p:nvPr>
        </p:nvSpPr>
        <p:spPr/>
        <p:txBody>
          <a:bodyPr/>
          <a:lstStyle/>
          <a:p>
            <a:fld id="{39EC6729-03DC-47BD-BD7B-529635378D1F}" type="slidenum">
              <a:rPr lang="en-IN" smtClean="0"/>
              <a:pPr/>
              <a:t>10</a:t>
            </a:fld>
            <a:endParaRPr lang="en-IN"/>
          </a:p>
        </p:txBody>
      </p:sp>
    </p:spTree>
    <p:extLst>
      <p:ext uri="{BB962C8B-B14F-4D97-AF65-F5344CB8AC3E}">
        <p14:creationId xmlns:p14="http://schemas.microsoft.com/office/powerpoint/2010/main" xmlns="" val="348505104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xmlns="" val="0"/>
              </a:ext>
            </a:extLst>
          </a:blip>
          <a:stretch>
            <a:fillRect/>
          </a:stretch>
        </p:blipFill>
        <p:spPr>
          <a:xfrm>
            <a:off x="7255764" y="6099048"/>
            <a:ext cx="1495044" cy="430628"/>
          </a:xfrm>
          <a:prstGeom prst="rect">
            <a:avLst/>
          </a:prstGeom>
        </p:spPr>
      </p:pic>
      <p:sp>
        <p:nvSpPr>
          <p:cNvPr id="8" name="Date Placeholder 7"/>
          <p:cNvSpPr>
            <a:spLocks noGrp="1"/>
          </p:cNvSpPr>
          <p:nvPr>
            <p:ph type="dt" sz="half" idx="10"/>
          </p:nvPr>
        </p:nvSpPr>
        <p:spPr/>
        <p:txBody>
          <a:bodyPr/>
          <a:lstStyle/>
          <a:p>
            <a:fld id="{3E6D4A93-8F68-4F76-96F7-82B151420A35}" type="datetimeFigureOut">
              <a:rPr lang="en-IN" smtClean="0"/>
              <a:pPr/>
              <a:t>16-12-2019</a:t>
            </a:fld>
            <a:endParaRPr lang="en-IN"/>
          </a:p>
        </p:txBody>
      </p:sp>
      <p:sp>
        <p:nvSpPr>
          <p:cNvPr id="9" name="Slide Number Placeholder 8"/>
          <p:cNvSpPr>
            <a:spLocks noGrp="1"/>
          </p:cNvSpPr>
          <p:nvPr>
            <p:ph type="sldNum" sz="quarter" idx="11"/>
          </p:nvPr>
        </p:nvSpPr>
        <p:spPr/>
        <p:txBody>
          <a:bodyPr/>
          <a:lstStyle/>
          <a:p>
            <a:fld id="{10AB9F29-4BBC-49C6-A446-D45F0CF8C315}" type="slidenum">
              <a:rPr lang="en-IN" smtClean="0"/>
              <a:pPr/>
              <a:t>‹#›</a:t>
            </a:fld>
            <a:endParaRPr lang="en-IN"/>
          </a:p>
        </p:txBody>
      </p:sp>
      <p:sp>
        <p:nvSpPr>
          <p:cNvPr id="10" name="Footer Placeholder 9"/>
          <p:cNvSpPr>
            <a:spLocks noGrp="1"/>
          </p:cNvSpPr>
          <p:nvPr>
            <p:ph type="ftr" sz="quarter" idx="12"/>
          </p:nvPr>
        </p:nvSpPr>
        <p:spPr/>
        <p:txBody>
          <a:bodyPr/>
          <a:lstStyle/>
          <a:p>
            <a:endParaRPr lang="en-IN"/>
          </a:p>
        </p:txBody>
      </p:sp>
    </p:spTree>
    <p:extLst>
      <p:ext uri="{BB962C8B-B14F-4D97-AF65-F5344CB8AC3E}">
        <p14:creationId xmlns:p14="http://schemas.microsoft.com/office/powerpoint/2010/main" xmlns="" val="21409032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E6D4A93-8F68-4F76-96F7-82B151420A35}" type="datetimeFigureOut">
              <a:rPr lang="en-IN" smtClean="0"/>
              <a:pPr/>
              <a:t>16-12-2019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0AB9F29-4BBC-49C6-A446-D45F0CF8C315}" type="slidenum">
              <a:rPr lang="en-IN" smtClean="0"/>
              <a:pPr/>
              <a:t>‹#›</a:t>
            </a:fld>
            <a:endParaRPr lang="en-IN"/>
          </a:p>
        </p:txBody>
      </p:sp>
    </p:spTree>
    <p:extLst>
      <p:ext uri="{BB962C8B-B14F-4D97-AF65-F5344CB8AC3E}">
        <p14:creationId xmlns:p14="http://schemas.microsoft.com/office/powerpoint/2010/main" xmlns="" val="5987009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E6D4A93-8F68-4F76-96F7-82B151420A35}" type="datetimeFigureOut">
              <a:rPr lang="en-IN" smtClean="0"/>
              <a:pPr/>
              <a:t>16-12-2019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0AB9F29-4BBC-49C6-A446-D45F0CF8C315}" type="slidenum">
              <a:rPr lang="en-IN" smtClean="0"/>
              <a:pPr/>
              <a:t>‹#›</a:t>
            </a:fld>
            <a:endParaRPr lang="en-IN"/>
          </a:p>
        </p:txBody>
      </p:sp>
    </p:spTree>
    <p:extLst>
      <p:ext uri="{BB962C8B-B14F-4D97-AF65-F5344CB8AC3E}">
        <p14:creationId xmlns:p14="http://schemas.microsoft.com/office/powerpoint/2010/main" xmlns="" val="25290214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E6D4A93-8F68-4F76-96F7-82B151420A35}" type="datetimeFigureOut">
              <a:rPr lang="en-IN" smtClean="0"/>
              <a:pPr/>
              <a:t>16-12-2019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0AB9F29-4BBC-49C6-A446-D45F0CF8C315}" type="slidenum">
              <a:rPr lang="en-IN" smtClean="0"/>
              <a:pPr/>
              <a:t>‹#›</a:t>
            </a:fld>
            <a:endParaRPr lang="en-IN"/>
          </a:p>
        </p:txBody>
      </p:sp>
    </p:spTree>
    <p:extLst>
      <p:ext uri="{BB962C8B-B14F-4D97-AF65-F5344CB8AC3E}">
        <p14:creationId xmlns:p14="http://schemas.microsoft.com/office/powerpoint/2010/main" xmlns="" val="21897095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E6D4A93-8F68-4F76-96F7-82B151420A35}" type="datetimeFigureOut">
              <a:rPr lang="en-IN" smtClean="0"/>
              <a:pPr/>
              <a:t>16-12-2019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0AB9F29-4BBC-49C6-A446-D45F0CF8C315}" type="slidenum">
              <a:rPr lang="en-IN" smtClean="0"/>
              <a:pPr/>
              <a:t>‹#›</a:t>
            </a:fld>
            <a:endParaRPr lang="en-IN"/>
          </a:p>
        </p:txBody>
      </p:sp>
    </p:spTree>
    <p:extLst>
      <p:ext uri="{BB962C8B-B14F-4D97-AF65-F5344CB8AC3E}">
        <p14:creationId xmlns:p14="http://schemas.microsoft.com/office/powerpoint/2010/main" xmlns="" val="32279229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E6D4A93-8F68-4F76-96F7-82B151420A35}" type="datetimeFigureOut">
              <a:rPr lang="en-IN" smtClean="0"/>
              <a:pPr/>
              <a:t>16-12-2019</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0AB9F29-4BBC-49C6-A446-D45F0CF8C315}" type="slidenum">
              <a:rPr lang="en-IN" smtClean="0"/>
              <a:pPr/>
              <a:t>‹#›</a:t>
            </a:fld>
            <a:endParaRPr lang="en-IN"/>
          </a:p>
        </p:txBody>
      </p:sp>
    </p:spTree>
    <p:extLst>
      <p:ext uri="{BB962C8B-B14F-4D97-AF65-F5344CB8AC3E}">
        <p14:creationId xmlns:p14="http://schemas.microsoft.com/office/powerpoint/2010/main" xmlns="" val="10553471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E6D4A93-8F68-4F76-96F7-82B151420A35}" type="datetimeFigureOut">
              <a:rPr lang="en-IN" smtClean="0"/>
              <a:pPr/>
              <a:t>16-12-2019</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10AB9F29-4BBC-49C6-A446-D45F0CF8C315}" type="slidenum">
              <a:rPr lang="en-IN" smtClean="0"/>
              <a:pPr/>
              <a:t>‹#›</a:t>
            </a:fld>
            <a:endParaRPr lang="en-IN"/>
          </a:p>
        </p:txBody>
      </p:sp>
    </p:spTree>
    <p:extLst>
      <p:ext uri="{BB962C8B-B14F-4D97-AF65-F5344CB8AC3E}">
        <p14:creationId xmlns:p14="http://schemas.microsoft.com/office/powerpoint/2010/main" xmlns="" val="13407496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E6D4A93-8F68-4F76-96F7-82B151420A35}" type="datetimeFigureOut">
              <a:rPr lang="en-IN" smtClean="0"/>
              <a:pPr/>
              <a:t>16-12-2019</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10AB9F29-4BBC-49C6-A446-D45F0CF8C315}" type="slidenum">
              <a:rPr lang="en-IN" smtClean="0"/>
              <a:pPr/>
              <a:t>‹#›</a:t>
            </a:fld>
            <a:endParaRPr lang="en-IN"/>
          </a:p>
        </p:txBody>
      </p:sp>
    </p:spTree>
    <p:extLst>
      <p:ext uri="{BB962C8B-B14F-4D97-AF65-F5344CB8AC3E}">
        <p14:creationId xmlns:p14="http://schemas.microsoft.com/office/powerpoint/2010/main" xmlns="" val="7021028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E6D4A93-8F68-4F76-96F7-82B151420A35}" type="datetimeFigureOut">
              <a:rPr lang="en-IN" smtClean="0"/>
              <a:pPr/>
              <a:t>16-12-2019</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10AB9F29-4BBC-49C6-A446-D45F0CF8C315}" type="slidenum">
              <a:rPr lang="en-IN" smtClean="0"/>
              <a:pPr/>
              <a:t>‹#›</a:t>
            </a:fld>
            <a:endParaRPr lang="en-IN" dirty="0"/>
          </a:p>
        </p:txBody>
      </p:sp>
    </p:spTree>
    <p:extLst>
      <p:ext uri="{BB962C8B-B14F-4D97-AF65-F5344CB8AC3E}">
        <p14:creationId xmlns:p14="http://schemas.microsoft.com/office/powerpoint/2010/main" xmlns="" val="19103127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E6D4A93-8F68-4F76-96F7-82B151420A35}" type="datetimeFigureOut">
              <a:rPr lang="en-IN" smtClean="0"/>
              <a:pPr/>
              <a:t>16-12-2019</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0AB9F29-4BBC-49C6-A446-D45F0CF8C315}" type="slidenum">
              <a:rPr lang="en-IN" smtClean="0"/>
              <a:pPr/>
              <a:t>‹#›</a:t>
            </a:fld>
            <a:endParaRPr lang="en-IN"/>
          </a:p>
        </p:txBody>
      </p:sp>
    </p:spTree>
    <p:extLst>
      <p:ext uri="{BB962C8B-B14F-4D97-AF65-F5344CB8AC3E}">
        <p14:creationId xmlns:p14="http://schemas.microsoft.com/office/powerpoint/2010/main" xmlns="" val="1850134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E6D4A93-8F68-4F76-96F7-82B151420A35}" type="datetimeFigureOut">
              <a:rPr lang="en-IN" smtClean="0"/>
              <a:pPr/>
              <a:t>16-12-2019</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0AB9F29-4BBC-49C6-A446-D45F0CF8C315}" type="slidenum">
              <a:rPr lang="en-IN" smtClean="0"/>
              <a:pPr/>
              <a:t>‹#›</a:t>
            </a:fld>
            <a:endParaRPr lang="en-IN"/>
          </a:p>
        </p:txBody>
      </p:sp>
    </p:spTree>
    <p:extLst>
      <p:ext uri="{BB962C8B-B14F-4D97-AF65-F5344CB8AC3E}">
        <p14:creationId xmlns:p14="http://schemas.microsoft.com/office/powerpoint/2010/main" xmlns="" val="9492383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E6D4A93-8F68-4F76-96F7-82B151420A35}" type="datetimeFigureOut">
              <a:rPr lang="en-IN" smtClean="0"/>
              <a:pPr/>
              <a:t>16-12-2019</a:t>
            </a:fld>
            <a:endParaRPr lang="en-IN"/>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0AB9F29-4BBC-49C6-A446-D45F0CF8C315}" type="slidenum">
              <a:rPr lang="en-IN" smtClean="0"/>
              <a:pPr/>
              <a:t>‹#›</a:t>
            </a:fld>
            <a:endParaRPr lang="en-IN"/>
          </a:p>
        </p:txBody>
      </p:sp>
      <p:pic>
        <p:nvPicPr>
          <p:cNvPr id="7" name="Picture 6"/>
          <p:cNvPicPr>
            <a:picLocks noChangeAspect="1"/>
          </p:cNvPicPr>
          <p:nvPr userDrawn="1"/>
        </p:nvPicPr>
        <p:blipFill>
          <a:blip r:embed="rId13" cstate="print">
            <a:extLst>
              <a:ext uri="{28A0092B-C50C-407E-A947-70E740481C1C}">
                <a14:useLocalDpi xmlns:a14="http://schemas.microsoft.com/office/drawing/2010/main" xmlns="" val="0"/>
              </a:ext>
            </a:extLst>
          </a:blip>
          <a:stretch>
            <a:fillRect/>
          </a:stretch>
        </p:blipFill>
        <p:spPr>
          <a:xfrm>
            <a:off x="7255764" y="6099048"/>
            <a:ext cx="1495044" cy="430628"/>
          </a:xfrm>
          <a:prstGeom prst="rect">
            <a:avLst/>
          </a:prstGeom>
        </p:spPr>
      </p:pic>
    </p:spTree>
    <p:extLst>
      <p:ext uri="{BB962C8B-B14F-4D97-AF65-F5344CB8AC3E}">
        <p14:creationId xmlns:p14="http://schemas.microsoft.com/office/powerpoint/2010/main" xmlns="" val="113679631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0.wmf"/><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1.gif"/></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5.gif"/><Relationship Id="rId5" Type="http://schemas.openxmlformats.org/officeDocument/2006/relationships/image" Target="../media/image24.gif"/><Relationship Id="rId4" Type="http://schemas.openxmlformats.org/officeDocument/2006/relationships/image" Target="../media/image23.gif"/></Relationships>
</file>

<file path=ppt/slides/_rels/slide18.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7.jpeg"/></Relationships>
</file>

<file path=ppt/slides/_rels/slide19.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0.wm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6.gif"/></Relationships>
</file>

<file path=ppt/slides/_rels/slide5.xml.rels><?xml version="1.0" encoding="UTF-8" standalone="yes"?>
<Relationships xmlns="http://schemas.openxmlformats.org/package/2006/relationships"><Relationship Id="rId3" Type="http://schemas.openxmlformats.org/officeDocument/2006/relationships/image" Target="../media/image7.wmf"/><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8.wmf"/></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2.jpeg"/><Relationship Id="rId5" Type="http://schemas.openxmlformats.org/officeDocument/2006/relationships/image" Target="../media/image11.jpeg"/><Relationship Id="rId4" Type="http://schemas.openxmlformats.org/officeDocument/2006/relationships/image" Target="../media/image10.jpe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181576"/>
            <a:ext cx="7886700" cy="1325563"/>
          </a:xfrm>
        </p:spPr>
        <p:txBody>
          <a:bodyPr>
            <a:normAutofit fontScale="90000"/>
          </a:bodyPr>
          <a:lstStyle/>
          <a:p>
            <a:r>
              <a:rPr lang="en-US" dirty="0" smtClean="0"/>
              <a:t>Oral Communication </a:t>
            </a:r>
            <a:br>
              <a:rPr lang="en-US" dirty="0" smtClean="0"/>
            </a:br>
            <a:r>
              <a:rPr lang="en-US" dirty="0" smtClean="0"/>
              <a:t>Listening Skills</a:t>
            </a:r>
            <a:br>
              <a:rPr lang="en-US" dirty="0" smtClean="0"/>
            </a:br>
            <a:endParaRPr lang="en-US" dirty="0"/>
          </a:p>
        </p:txBody>
      </p:sp>
      <p:sp>
        <p:nvSpPr>
          <p:cNvPr id="1026" name="AutoShape 2" descr="Image result for images listenin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5" name="Picture 4" descr="download.jpg"/>
          <p:cNvPicPr>
            <a:picLocks noChangeAspect="1"/>
          </p:cNvPicPr>
          <p:nvPr/>
        </p:nvPicPr>
        <p:blipFill>
          <a:blip r:embed="rId2"/>
          <a:stretch>
            <a:fillRect/>
          </a:stretch>
        </p:blipFill>
        <p:spPr>
          <a:xfrm>
            <a:off x="1769548" y="2861309"/>
            <a:ext cx="5604905" cy="2478133"/>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xmlns="" id="{DC7036DE-771E-4C34-A072-F1C139FB9C70}"/>
              </a:ext>
            </a:extLst>
          </p:cNvPr>
          <p:cNvSpPr>
            <a:spLocks noChangeArrowheads="1"/>
          </p:cNvSpPr>
          <p:nvPr/>
        </p:nvSpPr>
        <p:spPr bwMode="auto">
          <a:xfrm>
            <a:off x="1257300" y="2171700"/>
            <a:ext cx="6629400" cy="2514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lvl="1" algn="ctr" eaLnBrk="1" hangingPunct="1"/>
            <a:r>
              <a:rPr lang="en-US" altLang="en-US" sz="3600" dirty="0">
                <a:solidFill>
                  <a:srgbClr val="000099"/>
                </a:solidFill>
              </a:rPr>
              <a:t>Listening promotes being heard</a:t>
            </a:r>
            <a:r>
              <a:rPr lang="en-US" altLang="en-US" sz="3600" dirty="0">
                <a:solidFill>
                  <a:schemeClr val="tx2"/>
                </a:solidFill>
              </a:rPr>
              <a:t/>
            </a:r>
            <a:br>
              <a:rPr lang="en-US" altLang="en-US" sz="3600" dirty="0">
                <a:solidFill>
                  <a:schemeClr val="tx2"/>
                </a:solidFill>
              </a:rPr>
            </a:br>
            <a:r>
              <a:rPr lang="en-US" altLang="en-US" sz="3300" dirty="0">
                <a:solidFill>
                  <a:schemeClr val="tx2"/>
                </a:solidFill>
              </a:rPr>
              <a:t/>
            </a:r>
            <a:br>
              <a:rPr lang="en-US" altLang="en-US" sz="3300" dirty="0">
                <a:solidFill>
                  <a:schemeClr val="tx2"/>
                </a:solidFill>
              </a:rPr>
            </a:br>
            <a:r>
              <a:rPr lang="en-US" altLang="en-US" sz="3300" dirty="0">
                <a:solidFill>
                  <a:schemeClr val="tx2"/>
                </a:solidFill>
              </a:rPr>
              <a:t>	</a:t>
            </a:r>
            <a:r>
              <a:rPr lang="en-US" altLang="en-US" sz="3300" dirty="0">
                <a:solidFill>
                  <a:srgbClr val="CC6600"/>
                </a:solidFill>
              </a:rPr>
              <a:t>…”Seek first to understand, then 	be understood.” </a:t>
            </a:r>
          </a:p>
          <a:p>
            <a:pPr eaLnBrk="1" hangingPunct="1"/>
            <a:r>
              <a:rPr lang="en-US" altLang="en-US" sz="3300" dirty="0">
                <a:solidFill>
                  <a:srgbClr val="CC6600"/>
                </a:solidFill>
              </a:rPr>
              <a:t>		</a:t>
            </a:r>
            <a:r>
              <a:rPr lang="en-US" altLang="en-US" sz="2700" dirty="0">
                <a:solidFill>
                  <a:srgbClr val="CC6600"/>
                </a:solidFill>
              </a:rPr>
              <a:t>- Stephen Covey</a:t>
            </a:r>
          </a:p>
        </p:txBody>
      </p:sp>
      <p:pic>
        <p:nvPicPr>
          <p:cNvPr id="3" name="Picture 2">
            <a:extLst>
              <a:ext uri="{FF2B5EF4-FFF2-40B4-BE49-F238E27FC236}">
                <a16:creationId xmlns:a16="http://schemas.microsoft.com/office/drawing/2014/main" xmlns="" id="{93400910-E5BD-4303-9B0E-D18F662F595A}"/>
              </a:ext>
            </a:extLst>
          </p:cNvPr>
          <p:cNvPicPr>
            <a:picLocks noChangeAspect="1"/>
          </p:cNvPicPr>
          <p:nvPr/>
        </p:nvPicPr>
        <p:blipFill>
          <a:blip r:embed="rId3"/>
          <a:stretch>
            <a:fillRect/>
          </a:stretch>
        </p:blipFill>
        <p:spPr>
          <a:xfrm>
            <a:off x="4845232" y="4686300"/>
            <a:ext cx="4181202" cy="2090601"/>
          </a:xfrm>
          <a:prstGeom prst="rect">
            <a:avLst/>
          </a:prstGeom>
          <a:ln>
            <a:noFill/>
          </a:ln>
          <a:effectLst>
            <a:softEdge rad="112500"/>
          </a:effectLst>
        </p:spPr>
      </p:pic>
    </p:spTree>
    <p:extLst>
      <p:ext uri="{BB962C8B-B14F-4D97-AF65-F5344CB8AC3E}">
        <p14:creationId xmlns:p14="http://schemas.microsoft.com/office/powerpoint/2010/main" xmlns="" val="1913484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dissolve">
                                      <p:cBhvr>
                                        <p:cTn id="7" dur="500"/>
                                        <p:tgtEl>
                                          <p:spTgt spid="2">
                                            <p:txEl>
                                              <p:pRg st="0" end="0"/>
                                            </p:txEl>
                                          </p:spTgt>
                                        </p:tgtEl>
                                      </p:cBhvr>
                                    </p:animEffect>
                                  </p:childTnLst>
                                </p:cTn>
                              </p:par>
                              <p:par>
                                <p:cTn id="8" presetID="1"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9" presetClass="entr" presetSubtype="0" fill="hold" grpId="0" nodeType="clickEffect">
                                  <p:stCondLst>
                                    <p:cond delay="0"/>
                                  </p:stCondLst>
                                  <p:childTnLst>
                                    <p:set>
                                      <p:cBhvr>
                                        <p:cTn id="13" dur="1" fill="hold">
                                          <p:stCondLst>
                                            <p:cond delay="0"/>
                                          </p:stCondLst>
                                        </p:cTn>
                                        <p:tgtEl>
                                          <p:spTgt spid="2">
                                            <p:txEl>
                                              <p:pRg st="1" end="1"/>
                                            </p:txEl>
                                          </p:spTgt>
                                        </p:tgtEl>
                                        <p:attrNameLst>
                                          <p:attrName>style.visibility</p:attrName>
                                        </p:attrNameLst>
                                      </p:cBhvr>
                                      <p:to>
                                        <p:strVal val="visible"/>
                                      </p:to>
                                    </p:set>
                                    <p:animEffect transition="in" filter="dissolve">
                                      <p:cBhvr>
                                        <p:cTn id="14" dur="500"/>
                                        <p:tgtEl>
                                          <p:spTgt spid="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autoUpdateAnimBg="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xmlns="" id="{8B5EBFBC-093A-40BE-B437-A5487BBF58A2}"/>
              </a:ext>
            </a:extLst>
          </p:cNvPr>
          <p:cNvSpPr>
            <a:spLocks noChangeArrowheads="1"/>
          </p:cNvSpPr>
          <p:nvPr/>
        </p:nvSpPr>
        <p:spPr bwMode="auto">
          <a:xfrm>
            <a:off x="1228725" y="2171700"/>
            <a:ext cx="6686550" cy="2514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r>
              <a:rPr lang="en-US" altLang="en-US" sz="3600" dirty="0">
                <a:solidFill>
                  <a:srgbClr val="000099"/>
                </a:solidFill>
              </a:rPr>
              <a:t>Listening creates acceptance and openness</a:t>
            </a:r>
            <a:r>
              <a:rPr lang="en-US" altLang="en-US" sz="3600" dirty="0">
                <a:solidFill>
                  <a:schemeClr val="tx2"/>
                </a:solidFill>
              </a:rPr>
              <a:t/>
            </a:r>
            <a:br>
              <a:rPr lang="en-US" altLang="en-US" sz="3600" dirty="0">
                <a:solidFill>
                  <a:schemeClr val="tx2"/>
                </a:solidFill>
              </a:rPr>
            </a:br>
            <a:r>
              <a:rPr lang="en-US" altLang="en-US" sz="3300" dirty="0">
                <a:solidFill>
                  <a:schemeClr val="tx2"/>
                </a:solidFill>
              </a:rPr>
              <a:t/>
            </a:r>
            <a:br>
              <a:rPr lang="en-US" altLang="en-US" sz="3300" dirty="0">
                <a:solidFill>
                  <a:schemeClr val="tx2"/>
                </a:solidFill>
              </a:rPr>
            </a:br>
            <a:r>
              <a:rPr lang="en-US" altLang="en-US" sz="3300" dirty="0">
                <a:solidFill>
                  <a:schemeClr val="tx2"/>
                </a:solidFill>
              </a:rPr>
              <a:t>	</a:t>
            </a:r>
            <a:r>
              <a:rPr lang="en-US" altLang="en-US" sz="3300" dirty="0">
                <a:solidFill>
                  <a:srgbClr val="CC6600"/>
                </a:solidFill>
              </a:rPr>
              <a:t>…conveys the message that “I am 	not judging you.”</a:t>
            </a:r>
          </a:p>
        </p:txBody>
      </p:sp>
      <p:pic>
        <p:nvPicPr>
          <p:cNvPr id="3" name="Picture 2">
            <a:extLst>
              <a:ext uri="{FF2B5EF4-FFF2-40B4-BE49-F238E27FC236}">
                <a16:creationId xmlns:a16="http://schemas.microsoft.com/office/drawing/2014/main" xmlns="" id="{26BAE827-870A-499B-88A2-B5F7958EC2A4}"/>
              </a:ext>
            </a:extLst>
          </p:cNvPr>
          <p:cNvPicPr>
            <a:picLocks noChangeAspect="1"/>
          </p:cNvPicPr>
          <p:nvPr/>
        </p:nvPicPr>
        <p:blipFill>
          <a:blip r:embed="rId3"/>
          <a:stretch>
            <a:fillRect/>
          </a:stretch>
        </p:blipFill>
        <p:spPr>
          <a:xfrm>
            <a:off x="165463" y="4686300"/>
            <a:ext cx="3125518" cy="2045017"/>
          </a:xfrm>
          <a:prstGeom prst="rect">
            <a:avLst/>
          </a:prstGeom>
          <a:ln>
            <a:noFill/>
          </a:ln>
          <a:effectLst>
            <a:softEdge rad="112500"/>
          </a:effectLst>
        </p:spPr>
      </p:pic>
    </p:spTree>
    <p:extLst>
      <p:ext uri="{BB962C8B-B14F-4D97-AF65-F5344CB8AC3E}">
        <p14:creationId xmlns:p14="http://schemas.microsoft.com/office/powerpoint/2010/main" xmlns="" val="2543982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dissolve">
                                      <p:cBhvr>
                                        <p:cTn id="7" dur="500"/>
                                        <p:tgtEl>
                                          <p:spTgt spid="2">
                                            <p:txEl>
                                              <p:pRg st="0" end="0"/>
                                            </p:txEl>
                                          </p:spTgt>
                                        </p:tgtEl>
                                      </p:cBhvr>
                                    </p:animEffect>
                                  </p:childTnLst>
                                </p:cTn>
                              </p:par>
                              <p:par>
                                <p:cTn id="8" presetID="1"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autoUpdateAnimBg="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34903183-8BED-4FFD-99E1-3B12AE9C77FC}"/>
              </a:ext>
            </a:extLst>
          </p:cNvPr>
          <p:cNvPicPr>
            <a:picLocks noChangeAspect="1"/>
          </p:cNvPicPr>
          <p:nvPr/>
        </p:nvPicPr>
        <p:blipFill>
          <a:blip r:embed="rId3"/>
          <a:stretch>
            <a:fillRect/>
          </a:stretch>
        </p:blipFill>
        <p:spPr>
          <a:xfrm>
            <a:off x="144235" y="4014651"/>
            <a:ext cx="4047321" cy="2695515"/>
          </a:xfrm>
          <a:prstGeom prst="rect">
            <a:avLst/>
          </a:prstGeom>
        </p:spPr>
      </p:pic>
      <p:sp>
        <p:nvSpPr>
          <p:cNvPr id="2" name="Rectangle 2">
            <a:extLst>
              <a:ext uri="{FF2B5EF4-FFF2-40B4-BE49-F238E27FC236}">
                <a16:creationId xmlns:a16="http://schemas.microsoft.com/office/drawing/2014/main" xmlns="" id="{7D0D7097-0D47-4B3E-A5CD-B2B118DD69CD}"/>
              </a:ext>
            </a:extLst>
          </p:cNvPr>
          <p:cNvSpPr>
            <a:spLocks noChangeArrowheads="1"/>
          </p:cNvSpPr>
          <p:nvPr/>
        </p:nvSpPr>
        <p:spPr bwMode="auto">
          <a:xfrm>
            <a:off x="1228725" y="2171700"/>
            <a:ext cx="6686550" cy="2514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r>
              <a:rPr lang="en-US" altLang="en-US" sz="3600" dirty="0">
                <a:solidFill>
                  <a:srgbClr val="000099"/>
                </a:solidFill>
              </a:rPr>
              <a:t>Listening leads to learning</a:t>
            </a:r>
            <a:r>
              <a:rPr lang="en-US" altLang="en-US" sz="3600" dirty="0">
                <a:solidFill>
                  <a:schemeClr val="tx2"/>
                </a:solidFill>
              </a:rPr>
              <a:t/>
            </a:r>
            <a:br>
              <a:rPr lang="en-US" altLang="en-US" sz="3600" dirty="0">
                <a:solidFill>
                  <a:schemeClr val="tx2"/>
                </a:solidFill>
              </a:rPr>
            </a:br>
            <a:r>
              <a:rPr lang="en-US" altLang="en-US" sz="3300" dirty="0">
                <a:solidFill>
                  <a:schemeClr val="tx2"/>
                </a:solidFill>
              </a:rPr>
              <a:t/>
            </a:r>
            <a:br>
              <a:rPr lang="en-US" altLang="en-US" sz="3300" dirty="0">
                <a:solidFill>
                  <a:schemeClr val="tx2"/>
                </a:solidFill>
              </a:rPr>
            </a:br>
            <a:r>
              <a:rPr lang="en-US" altLang="en-US" sz="3300" dirty="0">
                <a:solidFill>
                  <a:schemeClr val="tx2"/>
                </a:solidFill>
              </a:rPr>
              <a:t>	</a:t>
            </a:r>
            <a:r>
              <a:rPr lang="en-US" altLang="en-US" sz="3300" dirty="0">
                <a:solidFill>
                  <a:srgbClr val="CC6600"/>
                </a:solidFill>
              </a:rPr>
              <a:t>…openness encourages personal 	growth and learning  </a:t>
            </a:r>
            <a:br>
              <a:rPr lang="en-US" altLang="en-US" sz="3300" dirty="0">
                <a:solidFill>
                  <a:srgbClr val="CC6600"/>
                </a:solidFill>
              </a:rPr>
            </a:br>
            <a:endParaRPr lang="en-US" altLang="en-US" sz="3300" dirty="0">
              <a:solidFill>
                <a:srgbClr val="CC6600"/>
              </a:solidFill>
            </a:endParaRPr>
          </a:p>
        </p:txBody>
      </p:sp>
    </p:spTree>
    <p:extLst>
      <p:ext uri="{BB962C8B-B14F-4D97-AF65-F5344CB8AC3E}">
        <p14:creationId xmlns:p14="http://schemas.microsoft.com/office/powerpoint/2010/main" xmlns="" val="3410325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dissolve">
                                      <p:cBhvr>
                                        <p:cTn id="7" dur="500"/>
                                        <p:tgtEl>
                                          <p:spTgt spid="2">
                                            <p:txEl>
                                              <p:pRg st="0" end="0"/>
                                            </p:txEl>
                                          </p:spTgt>
                                        </p:tgtEl>
                                      </p:cBhvr>
                                    </p:animEffect>
                                  </p:childTnLst>
                                </p:cTn>
                              </p:par>
                              <p:par>
                                <p:cTn id="8" presetID="1"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autoUpdateAnimBg="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xmlns="" id="{FDB16E67-23C6-441C-81DC-5616197210C9}"/>
              </a:ext>
            </a:extLst>
          </p:cNvPr>
          <p:cNvSpPr>
            <a:spLocks noChangeArrowheads="1"/>
          </p:cNvSpPr>
          <p:nvPr/>
        </p:nvSpPr>
        <p:spPr bwMode="auto">
          <a:xfrm>
            <a:off x="1228725" y="678995"/>
            <a:ext cx="6686550" cy="313127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r>
              <a:rPr lang="en-US" altLang="en-US" sz="3600" dirty="0">
                <a:solidFill>
                  <a:srgbClr val="000099"/>
                </a:solidFill>
              </a:rPr>
              <a:t>Listening reduces stress and tension</a:t>
            </a:r>
            <a:r>
              <a:rPr lang="en-US" altLang="en-US" sz="3600" dirty="0">
                <a:solidFill>
                  <a:schemeClr val="tx2"/>
                </a:solidFill>
              </a:rPr>
              <a:t/>
            </a:r>
            <a:br>
              <a:rPr lang="en-US" altLang="en-US" sz="3600" dirty="0">
                <a:solidFill>
                  <a:schemeClr val="tx2"/>
                </a:solidFill>
              </a:rPr>
            </a:br>
            <a:r>
              <a:rPr lang="en-US" altLang="en-US" sz="3300" dirty="0">
                <a:solidFill>
                  <a:schemeClr val="tx2"/>
                </a:solidFill>
              </a:rPr>
              <a:t/>
            </a:r>
            <a:br>
              <a:rPr lang="en-US" altLang="en-US" sz="3300" dirty="0">
                <a:solidFill>
                  <a:schemeClr val="tx2"/>
                </a:solidFill>
              </a:rPr>
            </a:br>
            <a:r>
              <a:rPr lang="en-US" altLang="en-US" sz="3300" dirty="0">
                <a:solidFill>
                  <a:schemeClr val="tx2"/>
                </a:solidFill>
              </a:rPr>
              <a:t>	</a:t>
            </a:r>
            <a:r>
              <a:rPr lang="en-US" altLang="en-US" sz="3300" dirty="0">
                <a:solidFill>
                  <a:srgbClr val="CC6600"/>
                </a:solidFill>
              </a:rPr>
              <a:t>…minimizes confusion and 	misunderstanding, eliminating 	related stress and tension</a:t>
            </a:r>
          </a:p>
        </p:txBody>
      </p:sp>
      <p:pic>
        <p:nvPicPr>
          <p:cNvPr id="3" name="Picture 2">
            <a:extLst>
              <a:ext uri="{FF2B5EF4-FFF2-40B4-BE49-F238E27FC236}">
                <a16:creationId xmlns:a16="http://schemas.microsoft.com/office/drawing/2014/main" xmlns="" id="{FCA586E7-7C68-4BA3-8BB4-B203971BCE39}"/>
              </a:ext>
            </a:extLst>
          </p:cNvPr>
          <p:cNvPicPr>
            <a:picLocks noChangeAspect="1"/>
          </p:cNvPicPr>
          <p:nvPr/>
        </p:nvPicPr>
        <p:blipFill>
          <a:blip r:embed="rId3" cstate="print"/>
          <a:stretch>
            <a:fillRect/>
          </a:stretch>
        </p:blipFill>
        <p:spPr>
          <a:xfrm>
            <a:off x="165462" y="3810271"/>
            <a:ext cx="4417719" cy="2937783"/>
          </a:xfrm>
          <a:prstGeom prst="rect">
            <a:avLst/>
          </a:prstGeom>
          <a:ln>
            <a:noFill/>
          </a:ln>
          <a:effectLst>
            <a:softEdge rad="112500"/>
          </a:effectLst>
        </p:spPr>
      </p:pic>
    </p:spTree>
    <p:extLst>
      <p:ext uri="{BB962C8B-B14F-4D97-AF65-F5344CB8AC3E}">
        <p14:creationId xmlns:p14="http://schemas.microsoft.com/office/powerpoint/2010/main" xmlns="" val="4511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dissolve">
                                      <p:cBhvr>
                                        <p:cTn id="7" dur="500"/>
                                        <p:tgtEl>
                                          <p:spTgt spid="2">
                                            <p:txEl>
                                              <p:pRg st="0" end="0"/>
                                            </p:txEl>
                                          </p:spTgt>
                                        </p:tgtEl>
                                      </p:cBhvr>
                                    </p:animEffect>
                                  </p:childTnLst>
                                </p:cTn>
                              </p:par>
                              <p:par>
                                <p:cTn id="8" presetID="1"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autoUpdateAnimBg="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909C9698-813A-4DF4-AFA5-806F056EED70}"/>
              </a:ext>
            </a:extLst>
          </p:cNvPr>
          <p:cNvPicPr>
            <a:picLocks noChangeAspect="1"/>
          </p:cNvPicPr>
          <p:nvPr/>
        </p:nvPicPr>
        <p:blipFill>
          <a:blip r:embed="rId3"/>
          <a:stretch>
            <a:fillRect/>
          </a:stretch>
        </p:blipFill>
        <p:spPr>
          <a:xfrm>
            <a:off x="228459" y="3899015"/>
            <a:ext cx="4421918" cy="2781277"/>
          </a:xfrm>
          <a:prstGeom prst="rect">
            <a:avLst/>
          </a:prstGeom>
        </p:spPr>
      </p:pic>
      <p:sp>
        <p:nvSpPr>
          <p:cNvPr id="2" name="Rectangle 2">
            <a:extLst>
              <a:ext uri="{FF2B5EF4-FFF2-40B4-BE49-F238E27FC236}">
                <a16:creationId xmlns:a16="http://schemas.microsoft.com/office/drawing/2014/main" xmlns="" id="{96DC86A3-91E0-4DA5-9AE4-8814DDE69821}"/>
              </a:ext>
            </a:extLst>
          </p:cNvPr>
          <p:cNvSpPr>
            <a:spLocks noChangeArrowheads="1"/>
          </p:cNvSpPr>
          <p:nvPr/>
        </p:nvSpPr>
        <p:spPr bwMode="auto">
          <a:xfrm>
            <a:off x="1228725" y="506193"/>
            <a:ext cx="6686550" cy="406908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r>
              <a:rPr lang="en-US" altLang="en-US" sz="3600" dirty="0">
                <a:solidFill>
                  <a:srgbClr val="000099"/>
                </a:solidFill>
              </a:rPr>
              <a:t>Listening is CRITICAL in conflict resolution</a:t>
            </a:r>
          </a:p>
          <a:p>
            <a:pPr algn="ctr" eaLnBrk="1" hangingPunct="1"/>
            <a:r>
              <a:rPr lang="en-US" altLang="en-US" sz="3300" dirty="0">
                <a:solidFill>
                  <a:schemeClr val="tx2"/>
                </a:solidFill>
              </a:rPr>
              <a:t/>
            </a:r>
            <a:br>
              <a:rPr lang="en-US" altLang="en-US" sz="3300" dirty="0">
                <a:solidFill>
                  <a:schemeClr val="tx2"/>
                </a:solidFill>
              </a:rPr>
            </a:br>
            <a:r>
              <a:rPr lang="en-US" altLang="en-US" sz="3300" dirty="0">
                <a:solidFill>
                  <a:schemeClr val="tx2"/>
                </a:solidFill>
              </a:rPr>
              <a:t>	</a:t>
            </a:r>
            <a:r>
              <a:rPr lang="en-US" altLang="en-US" sz="3300" dirty="0">
                <a:solidFill>
                  <a:srgbClr val="CC6600"/>
                </a:solidFill>
              </a:rPr>
              <a:t>…much conflict comes from the 	need to be heard.  Successful 	resolution depends on </a:t>
            </a:r>
            <a:r>
              <a:rPr lang="en-US" altLang="en-US" sz="3300" u="sng" dirty="0">
                <a:solidFill>
                  <a:srgbClr val="CC6600"/>
                </a:solidFill>
              </a:rPr>
              <a:t>being a </a:t>
            </a:r>
            <a:r>
              <a:rPr lang="en-US" altLang="en-US" sz="3300" dirty="0">
                <a:solidFill>
                  <a:srgbClr val="CC6600"/>
                </a:solidFill>
              </a:rPr>
              <a:t>	</a:t>
            </a:r>
            <a:r>
              <a:rPr lang="en-US" altLang="en-US" sz="3300" u="sng" dirty="0">
                <a:solidFill>
                  <a:srgbClr val="CC6600"/>
                </a:solidFill>
              </a:rPr>
              <a:t>non-anxious presence</a:t>
            </a:r>
            <a:r>
              <a:rPr lang="en-US" altLang="en-US" sz="3300" dirty="0">
                <a:solidFill>
                  <a:srgbClr val="CC6600"/>
                </a:solidFill>
              </a:rPr>
              <a:t>.</a:t>
            </a:r>
            <a:br>
              <a:rPr lang="en-US" altLang="en-US" sz="3300" dirty="0">
                <a:solidFill>
                  <a:srgbClr val="CC6600"/>
                </a:solidFill>
              </a:rPr>
            </a:br>
            <a:endParaRPr lang="en-US" altLang="en-US" sz="3300" dirty="0">
              <a:solidFill>
                <a:srgbClr val="CC6600"/>
              </a:solidFill>
            </a:endParaRPr>
          </a:p>
        </p:txBody>
      </p:sp>
    </p:spTree>
    <p:extLst>
      <p:ext uri="{BB962C8B-B14F-4D97-AF65-F5344CB8AC3E}">
        <p14:creationId xmlns:p14="http://schemas.microsoft.com/office/powerpoint/2010/main" xmlns="" val="170241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dissolv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dissolve">
                                      <p:cBhvr>
                                        <p:cTn id="12" dur="500"/>
                                        <p:tgtEl>
                                          <p:spTgt spid="2">
                                            <p:txEl>
                                              <p:pRg st="1" end="1"/>
                                            </p:txEl>
                                          </p:spTgt>
                                        </p:tgtEl>
                                      </p:cBhvr>
                                    </p:animEffect>
                                  </p:childTnLst>
                                </p:cTn>
                              </p:par>
                              <p:par>
                                <p:cTn id="13" presetID="1"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autoUpdateAnimBg="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xmlns="" id="{FB12BDDC-E83D-4057-89EE-5948555EDB4B}"/>
              </a:ext>
            </a:extLst>
          </p:cNvPr>
          <p:cNvSpPr>
            <a:spLocks noGrp="1" noChangeArrowheads="1"/>
          </p:cNvSpPr>
          <p:nvPr>
            <p:ph type="title"/>
          </p:nvPr>
        </p:nvSpPr>
        <p:spPr>
          <a:xfrm>
            <a:off x="685800" y="1314450"/>
            <a:ext cx="7772400" cy="857250"/>
          </a:xfrm>
        </p:spPr>
        <p:txBody>
          <a:bodyPr>
            <a:normAutofit/>
          </a:bodyPr>
          <a:lstStyle/>
          <a:p>
            <a:r>
              <a:rPr lang="en-US" altLang="en-US" sz="3600" dirty="0">
                <a:latin typeface="Times New Roman" panose="02020603050405020304" pitchFamily="18" charset="0"/>
                <a:ea typeface="+mn-ea"/>
                <a:cs typeface="+mn-cs"/>
              </a:rPr>
              <a:t>Barriers to Listening</a:t>
            </a:r>
          </a:p>
        </p:txBody>
      </p:sp>
      <p:sp>
        <p:nvSpPr>
          <p:cNvPr id="3" name="Rectangle 3">
            <a:extLst>
              <a:ext uri="{FF2B5EF4-FFF2-40B4-BE49-F238E27FC236}">
                <a16:creationId xmlns:a16="http://schemas.microsoft.com/office/drawing/2014/main" xmlns="" id="{7C15CD46-D158-4875-983C-1421B3881A63}"/>
              </a:ext>
            </a:extLst>
          </p:cNvPr>
          <p:cNvSpPr txBox="1">
            <a:spLocks noChangeArrowheads="1"/>
          </p:cNvSpPr>
          <p:nvPr/>
        </p:nvSpPr>
        <p:spPr>
          <a:xfrm>
            <a:off x="1371600" y="2343150"/>
            <a:ext cx="3143250" cy="3486150"/>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en-US" sz="2400" dirty="0"/>
              <a:t>Equate With Hearing</a:t>
            </a:r>
          </a:p>
          <a:p>
            <a:r>
              <a:rPr lang="en-US" altLang="en-US" sz="2400" dirty="0"/>
              <a:t>Uninteresting Topics</a:t>
            </a:r>
          </a:p>
          <a:p>
            <a:r>
              <a:rPr lang="en-US" altLang="en-US" sz="2400" dirty="0"/>
              <a:t>Speaker’s Delivery</a:t>
            </a:r>
          </a:p>
          <a:p>
            <a:r>
              <a:rPr lang="en-US" altLang="en-US" sz="2400" dirty="0"/>
              <a:t>External Distractions</a:t>
            </a:r>
          </a:p>
          <a:p>
            <a:r>
              <a:rPr lang="en-US" altLang="en-US" sz="2400" dirty="0"/>
              <a:t>Mentally Preparing Response</a:t>
            </a:r>
          </a:p>
          <a:p>
            <a:endParaRPr lang="en-US" altLang="en-US" sz="2400" dirty="0"/>
          </a:p>
          <a:p>
            <a:endParaRPr lang="en-US" altLang="en-US" sz="2400" dirty="0"/>
          </a:p>
        </p:txBody>
      </p:sp>
      <p:sp>
        <p:nvSpPr>
          <p:cNvPr id="4" name="Rectangle 9">
            <a:extLst>
              <a:ext uri="{FF2B5EF4-FFF2-40B4-BE49-F238E27FC236}">
                <a16:creationId xmlns:a16="http://schemas.microsoft.com/office/drawing/2014/main" xmlns="" id="{830EE760-56E4-4FCE-8A90-5F79985C6B87}"/>
              </a:ext>
            </a:extLst>
          </p:cNvPr>
          <p:cNvSpPr txBox="1">
            <a:spLocks noChangeArrowheads="1"/>
          </p:cNvSpPr>
          <p:nvPr/>
        </p:nvSpPr>
        <p:spPr>
          <a:xfrm>
            <a:off x="4572000" y="2343150"/>
            <a:ext cx="3200400" cy="348615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en-US" sz="2400" dirty="0"/>
              <a:t>Listening for Facts</a:t>
            </a:r>
          </a:p>
          <a:p>
            <a:r>
              <a:rPr lang="en-US" altLang="en-US" sz="2400" dirty="0"/>
              <a:t>Personal Concerns</a:t>
            </a:r>
          </a:p>
          <a:p>
            <a:r>
              <a:rPr lang="en-US" altLang="en-US" sz="2400" dirty="0"/>
              <a:t>Personal Bias</a:t>
            </a:r>
          </a:p>
          <a:p>
            <a:r>
              <a:rPr lang="en-US" altLang="en-US" sz="2400" dirty="0"/>
              <a:t>Language/Culture Differences</a:t>
            </a:r>
          </a:p>
          <a:p>
            <a:r>
              <a:rPr lang="en-US" altLang="en-US" sz="2400" dirty="0"/>
              <a:t>Faking Attention</a:t>
            </a:r>
          </a:p>
          <a:p>
            <a:endParaRPr lang="en-US" altLang="en-US" sz="2400" dirty="0"/>
          </a:p>
          <a:p>
            <a:pPr>
              <a:buFontTx/>
              <a:buNone/>
            </a:pPr>
            <a:endParaRPr lang="en-US" altLang="en-US" sz="2400" dirty="0"/>
          </a:p>
          <a:p>
            <a:endParaRPr lang="en-US" altLang="en-US" sz="2400" dirty="0"/>
          </a:p>
        </p:txBody>
      </p:sp>
      <p:pic>
        <p:nvPicPr>
          <p:cNvPr id="5" name="Picture 7" descr="C:\Documents and Settings\CARTER.ETSU\Application Data\Microsoft\Media Catalog\Downloaded Clips\cl0\TN01180_.wmf">
            <a:extLst>
              <a:ext uri="{FF2B5EF4-FFF2-40B4-BE49-F238E27FC236}">
                <a16:creationId xmlns:a16="http://schemas.microsoft.com/office/drawing/2014/main" xmlns="" id="{EA072B78-1743-48B1-A31A-6891565BEFB9}"/>
              </a:ext>
            </a:extLst>
          </p:cNvPr>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5625737" y="672238"/>
            <a:ext cx="2375264" cy="151134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 name="Picture 8" descr="C:\Documents and Settings\CARTER.ETSU\Application Data\Microsoft\Media Catalog\Downloaded Clips\cl71\j0282851.gif">
            <a:extLst>
              <a:ext uri="{FF2B5EF4-FFF2-40B4-BE49-F238E27FC236}">
                <a16:creationId xmlns:a16="http://schemas.microsoft.com/office/drawing/2014/main" xmlns="" id="{0D8D742D-7989-4103-9AF9-3BC137D58757}"/>
              </a:ext>
            </a:extLst>
          </p:cNvPr>
          <p:cNvPicPr>
            <a:picLocks noChangeAspect="1" noChangeArrowheads="1" noCrop="1"/>
          </p:cNvPicPr>
          <p:nvPr/>
        </p:nvPicPr>
        <p:blipFill>
          <a:blip r:embed="rId4">
            <a:extLst>
              <a:ext uri="{28A0092B-C50C-407E-A947-70E740481C1C}">
                <a14:useLocalDpi xmlns:a14="http://schemas.microsoft.com/office/drawing/2010/main" xmlns="" val="0"/>
              </a:ext>
            </a:extLst>
          </a:blip>
          <a:srcRect/>
          <a:stretch>
            <a:fillRect/>
          </a:stretch>
        </p:blipFill>
        <p:spPr bwMode="auto">
          <a:xfrm>
            <a:off x="1697525" y="4857751"/>
            <a:ext cx="2491400" cy="14907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940185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4">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4">
                                            <p:txEl>
                                              <p:pRg st="1" end="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4">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499"/>
                                          </p:stCondLst>
                                        </p:cTn>
                                        <p:tgtEl>
                                          <p:spTgt spid="4">
                                            <p:txEl>
                                              <p:pRg st="3" end="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499"/>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utoUpdateAnimBg="0"/>
      <p:bldP spid="4" grpId="0" build="p" autoUpdateAnimBg="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xmlns="" id="{3EE1206C-B77C-4E3E-A634-C3F9877C4B5C}"/>
              </a:ext>
            </a:extLst>
          </p:cNvPr>
          <p:cNvSpPr>
            <a:spLocks noGrp="1" noChangeArrowheads="1"/>
          </p:cNvSpPr>
          <p:nvPr>
            <p:ph type="title"/>
          </p:nvPr>
        </p:nvSpPr>
        <p:spPr>
          <a:xfrm>
            <a:off x="685800" y="1314450"/>
            <a:ext cx="7772400" cy="857250"/>
          </a:xfrm>
        </p:spPr>
        <p:txBody>
          <a:bodyPr>
            <a:normAutofit/>
          </a:bodyPr>
          <a:lstStyle/>
          <a:p>
            <a:r>
              <a:rPr lang="en-US" altLang="en-US" sz="3600" dirty="0">
                <a:latin typeface="Times New Roman" panose="02020603050405020304" pitchFamily="18" charset="0"/>
                <a:ea typeface="+mn-ea"/>
                <a:cs typeface="+mn-cs"/>
              </a:rPr>
              <a:t>Bad Listening Habits</a:t>
            </a:r>
          </a:p>
        </p:txBody>
      </p:sp>
      <p:sp>
        <p:nvSpPr>
          <p:cNvPr id="3" name="Rectangle 3">
            <a:extLst>
              <a:ext uri="{FF2B5EF4-FFF2-40B4-BE49-F238E27FC236}">
                <a16:creationId xmlns:a16="http://schemas.microsoft.com/office/drawing/2014/main" xmlns="" id="{C96D076A-F75C-40FC-996A-98668FD2477F}"/>
              </a:ext>
            </a:extLst>
          </p:cNvPr>
          <p:cNvSpPr txBox="1">
            <a:spLocks noChangeArrowheads="1"/>
          </p:cNvSpPr>
          <p:nvPr/>
        </p:nvSpPr>
        <p:spPr>
          <a:xfrm>
            <a:off x="685800" y="2343150"/>
            <a:ext cx="7772400" cy="3086100"/>
          </a:xfrm>
          <a:prstGeom prst="rect">
            <a:avLst/>
          </a:prstGeom>
        </p:spPr>
        <p:txBody>
          <a:bodyPr vert="horz" lIns="68580" tIns="34290" rIns="68580" bIns="3429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en-US" sz="2100" dirty="0"/>
              <a:t>Criticizing the subject or the speaker</a:t>
            </a:r>
          </a:p>
          <a:p>
            <a:r>
              <a:rPr lang="en-US" altLang="en-US" sz="2100" dirty="0"/>
              <a:t>Getting over-stimulated</a:t>
            </a:r>
          </a:p>
          <a:p>
            <a:r>
              <a:rPr lang="en-US" altLang="en-US" sz="2100" dirty="0"/>
              <a:t>Listening only for facts</a:t>
            </a:r>
          </a:p>
          <a:p>
            <a:r>
              <a:rPr lang="en-US" altLang="en-US" sz="2100" dirty="0"/>
              <a:t>Not taking notes OR outlining everything</a:t>
            </a:r>
          </a:p>
          <a:p>
            <a:r>
              <a:rPr lang="en-US" altLang="en-US" sz="2100" dirty="0"/>
              <a:t>Tolerating or creating distraction</a:t>
            </a:r>
          </a:p>
          <a:p>
            <a:r>
              <a:rPr lang="en-US" altLang="en-US" sz="2100" dirty="0"/>
              <a:t>Letting emotional words block message</a:t>
            </a:r>
          </a:p>
          <a:p>
            <a:r>
              <a:rPr lang="en-US" altLang="en-US" sz="2100" dirty="0"/>
              <a:t>Wasting time difference between speed of speech and speed of thought</a:t>
            </a:r>
          </a:p>
        </p:txBody>
      </p:sp>
    </p:spTree>
    <p:extLst>
      <p:ext uri="{BB962C8B-B14F-4D97-AF65-F5344CB8AC3E}">
        <p14:creationId xmlns:p14="http://schemas.microsoft.com/office/powerpoint/2010/main" xmlns="" val="3440431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left)">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left)">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wipe(left)">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wipe(left)">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wipe(left)">
                                      <p:cBhvr>
                                        <p:cTn id="3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utoUpdateAnimBg="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xmlns="" id="{629AC17B-6384-43CF-87BB-AA7F105E74B7}"/>
              </a:ext>
            </a:extLst>
          </p:cNvPr>
          <p:cNvSpPr>
            <a:spLocks noGrp="1" noChangeArrowheads="1"/>
          </p:cNvSpPr>
          <p:nvPr>
            <p:ph type="title"/>
          </p:nvPr>
        </p:nvSpPr>
        <p:spPr>
          <a:xfrm>
            <a:off x="685800" y="1107078"/>
            <a:ext cx="6800850" cy="857250"/>
          </a:xfrm>
        </p:spPr>
        <p:txBody>
          <a:bodyPr>
            <a:normAutofit/>
          </a:bodyPr>
          <a:lstStyle/>
          <a:p>
            <a:pPr eaLnBrk="1" hangingPunct="1"/>
            <a:r>
              <a:rPr lang="en-US" altLang="en-US" sz="3600" dirty="0">
                <a:latin typeface="Times New Roman" panose="02020603050405020304" pitchFamily="18" charset="0"/>
                <a:ea typeface="+mn-ea"/>
                <a:cs typeface="+mn-cs"/>
              </a:rPr>
              <a:t>When Are You Listening?</a:t>
            </a:r>
          </a:p>
        </p:txBody>
      </p:sp>
      <p:sp>
        <p:nvSpPr>
          <p:cNvPr id="3" name="Rectangle 3">
            <a:extLst>
              <a:ext uri="{FF2B5EF4-FFF2-40B4-BE49-F238E27FC236}">
                <a16:creationId xmlns:a16="http://schemas.microsoft.com/office/drawing/2014/main" xmlns="" id="{F72EE0EC-19E0-4F02-AF71-68ACA5E33363}"/>
              </a:ext>
            </a:extLst>
          </p:cNvPr>
          <p:cNvSpPr txBox="1">
            <a:spLocks noChangeArrowheads="1"/>
          </p:cNvSpPr>
          <p:nvPr/>
        </p:nvSpPr>
        <p:spPr>
          <a:xfrm>
            <a:off x="685800" y="2343150"/>
            <a:ext cx="7772400" cy="3086100"/>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en-US" sz="2100" dirty="0"/>
              <a:t>Non-Verbal Encouragers</a:t>
            </a:r>
          </a:p>
          <a:p>
            <a:endParaRPr lang="en-US" altLang="en-US" sz="2100" dirty="0"/>
          </a:p>
          <a:p>
            <a:endParaRPr lang="en-US" altLang="en-US" sz="2100" dirty="0"/>
          </a:p>
          <a:p>
            <a:endParaRPr lang="en-US" altLang="en-US" sz="2100" dirty="0"/>
          </a:p>
          <a:p>
            <a:endParaRPr lang="en-US" altLang="en-US" sz="2100" dirty="0"/>
          </a:p>
          <a:p>
            <a:pPr marL="0" indent="0">
              <a:buNone/>
            </a:pPr>
            <a:endParaRPr lang="en-US" altLang="en-US" sz="2100" dirty="0"/>
          </a:p>
        </p:txBody>
      </p:sp>
      <p:pic>
        <p:nvPicPr>
          <p:cNvPr id="6" name="Picture 5">
            <a:extLst>
              <a:ext uri="{FF2B5EF4-FFF2-40B4-BE49-F238E27FC236}">
                <a16:creationId xmlns:a16="http://schemas.microsoft.com/office/drawing/2014/main" xmlns="" id="{0111A41C-C95E-4653-B5CD-56E4743E4796}"/>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4567808" y="4396606"/>
            <a:ext cx="1602249" cy="2382105"/>
          </a:xfrm>
          <a:prstGeom prst="rect">
            <a:avLst/>
          </a:prstGeom>
        </p:spPr>
      </p:pic>
      <p:pic>
        <p:nvPicPr>
          <p:cNvPr id="8" name="Picture 7">
            <a:extLst>
              <a:ext uri="{FF2B5EF4-FFF2-40B4-BE49-F238E27FC236}">
                <a16:creationId xmlns:a16="http://schemas.microsoft.com/office/drawing/2014/main" xmlns="" id="{BAA4A863-83A3-4200-859E-D8D9CF7846A5}"/>
              </a:ext>
            </a:extLst>
          </p:cNvPr>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1661944" y="2794190"/>
            <a:ext cx="2157059" cy="1622108"/>
          </a:xfrm>
          <a:prstGeom prst="rect">
            <a:avLst/>
          </a:prstGeom>
        </p:spPr>
      </p:pic>
      <p:pic>
        <p:nvPicPr>
          <p:cNvPr id="10" name="Picture 9">
            <a:extLst>
              <a:ext uri="{FF2B5EF4-FFF2-40B4-BE49-F238E27FC236}">
                <a16:creationId xmlns:a16="http://schemas.microsoft.com/office/drawing/2014/main" xmlns="" id="{B9D709D6-78A5-4E8C-91E4-1437E569853D}"/>
              </a:ext>
            </a:extLst>
          </p:cNvPr>
          <p:cNvPicPr>
            <a:picLocks noChangeAspect="1"/>
          </p:cNvPicPr>
          <p:nvPr/>
        </p:nvPicPr>
        <p:blipFill>
          <a:blip r:embed="rId5">
            <a:extLst>
              <a:ext uri="{28A0092B-C50C-407E-A947-70E740481C1C}">
                <a14:useLocalDpi xmlns:a14="http://schemas.microsoft.com/office/drawing/2010/main" xmlns="" val="0"/>
              </a:ext>
            </a:extLst>
          </a:blip>
          <a:stretch>
            <a:fillRect/>
          </a:stretch>
        </p:blipFill>
        <p:spPr>
          <a:xfrm>
            <a:off x="5634351" y="2773408"/>
            <a:ext cx="2159300" cy="1622108"/>
          </a:xfrm>
          <a:prstGeom prst="rect">
            <a:avLst/>
          </a:prstGeom>
        </p:spPr>
      </p:pic>
      <p:pic>
        <p:nvPicPr>
          <p:cNvPr id="12" name="Picture 11">
            <a:extLst>
              <a:ext uri="{FF2B5EF4-FFF2-40B4-BE49-F238E27FC236}">
                <a16:creationId xmlns:a16="http://schemas.microsoft.com/office/drawing/2014/main" xmlns="" id="{8967765D-6DF3-480C-BC10-94D60B281E0C}"/>
              </a:ext>
            </a:extLst>
          </p:cNvPr>
          <p:cNvPicPr>
            <a:picLocks noChangeAspect="1"/>
          </p:cNvPicPr>
          <p:nvPr/>
        </p:nvPicPr>
        <p:blipFill>
          <a:blip r:embed="rId6">
            <a:extLst>
              <a:ext uri="{28A0092B-C50C-407E-A947-70E740481C1C}">
                <a14:useLocalDpi xmlns:a14="http://schemas.microsoft.com/office/drawing/2010/main" xmlns="" val="0"/>
              </a:ext>
            </a:extLst>
          </a:blip>
          <a:stretch>
            <a:fillRect/>
          </a:stretch>
        </p:blipFill>
        <p:spPr>
          <a:xfrm>
            <a:off x="1239484" y="4774338"/>
            <a:ext cx="2246419" cy="1687553"/>
          </a:xfrm>
          <a:prstGeom prst="rect">
            <a:avLst/>
          </a:prstGeom>
        </p:spPr>
      </p:pic>
    </p:spTree>
    <p:extLst>
      <p:ext uri="{BB962C8B-B14F-4D97-AF65-F5344CB8AC3E}">
        <p14:creationId xmlns:p14="http://schemas.microsoft.com/office/powerpoint/2010/main" xmlns="" val="1461671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xmlns="" id="{E036794A-B9E9-47DE-8A48-E0343890FEA6}"/>
              </a:ext>
            </a:extLst>
          </p:cNvPr>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226124" y="2740105"/>
            <a:ext cx="3735639" cy="2866368"/>
          </a:xfrm>
          <a:prstGeom prst="rect">
            <a:avLst/>
          </a:prstGeom>
        </p:spPr>
      </p:pic>
      <p:sp>
        <p:nvSpPr>
          <p:cNvPr id="2" name="Rectangle 2">
            <a:extLst>
              <a:ext uri="{FF2B5EF4-FFF2-40B4-BE49-F238E27FC236}">
                <a16:creationId xmlns:a16="http://schemas.microsoft.com/office/drawing/2014/main" xmlns="" id="{629AC17B-6384-43CF-87BB-AA7F105E74B7}"/>
              </a:ext>
            </a:extLst>
          </p:cNvPr>
          <p:cNvSpPr>
            <a:spLocks noGrp="1" noChangeArrowheads="1"/>
          </p:cNvSpPr>
          <p:nvPr>
            <p:ph type="title"/>
          </p:nvPr>
        </p:nvSpPr>
        <p:spPr>
          <a:xfrm>
            <a:off x="685800" y="1107078"/>
            <a:ext cx="6800850" cy="857250"/>
          </a:xfrm>
        </p:spPr>
        <p:txBody>
          <a:bodyPr>
            <a:normAutofit/>
          </a:bodyPr>
          <a:lstStyle/>
          <a:p>
            <a:pPr eaLnBrk="1" hangingPunct="1"/>
            <a:r>
              <a:rPr lang="en-US" altLang="en-US" sz="3600" dirty="0">
                <a:latin typeface="Times New Roman" panose="02020603050405020304" pitchFamily="18" charset="0"/>
                <a:ea typeface="+mn-ea"/>
                <a:cs typeface="+mn-cs"/>
              </a:rPr>
              <a:t>When Are You Listening?</a:t>
            </a:r>
          </a:p>
        </p:txBody>
      </p:sp>
      <p:sp>
        <p:nvSpPr>
          <p:cNvPr id="3" name="Rectangle 3">
            <a:extLst>
              <a:ext uri="{FF2B5EF4-FFF2-40B4-BE49-F238E27FC236}">
                <a16:creationId xmlns:a16="http://schemas.microsoft.com/office/drawing/2014/main" xmlns="" id="{F72EE0EC-19E0-4F02-AF71-68ACA5E33363}"/>
              </a:ext>
            </a:extLst>
          </p:cNvPr>
          <p:cNvSpPr txBox="1">
            <a:spLocks noChangeArrowheads="1"/>
          </p:cNvSpPr>
          <p:nvPr/>
        </p:nvSpPr>
        <p:spPr>
          <a:xfrm>
            <a:off x="685800" y="2343150"/>
            <a:ext cx="7772400" cy="3086100"/>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en-US" sz="2100" dirty="0"/>
              <a:t>Verbal Encouragers</a:t>
            </a:r>
          </a:p>
          <a:p>
            <a:endParaRPr lang="en-US" altLang="en-US" sz="2100" dirty="0"/>
          </a:p>
        </p:txBody>
      </p:sp>
      <p:pic>
        <p:nvPicPr>
          <p:cNvPr id="17" name="Picture 16">
            <a:extLst>
              <a:ext uri="{FF2B5EF4-FFF2-40B4-BE49-F238E27FC236}">
                <a16:creationId xmlns:a16="http://schemas.microsoft.com/office/drawing/2014/main" xmlns="" id="{19903885-B2C1-4A1A-B7D0-EF30F5F3EC43}"/>
              </a:ext>
            </a:extLst>
          </p:cNvPr>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5087185" y="3886200"/>
            <a:ext cx="3830691" cy="2689145"/>
          </a:xfrm>
          <a:prstGeom prst="rect">
            <a:avLst/>
          </a:prstGeom>
        </p:spPr>
      </p:pic>
    </p:spTree>
    <p:extLst>
      <p:ext uri="{BB962C8B-B14F-4D97-AF65-F5344CB8AC3E}">
        <p14:creationId xmlns:p14="http://schemas.microsoft.com/office/powerpoint/2010/main" xmlns="" val="4128153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xmlns="" id="{A23F3A37-14BC-4516-9BFC-04C7B19CD45D}"/>
              </a:ext>
            </a:extLst>
          </p:cNvPr>
          <p:cNvSpPr>
            <a:spLocks noGrp="1" noChangeArrowheads="1"/>
          </p:cNvSpPr>
          <p:nvPr>
            <p:ph type="title"/>
          </p:nvPr>
        </p:nvSpPr>
        <p:spPr>
          <a:xfrm>
            <a:off x="685800" y="1314450"/>
            <a:ext cx="7772400" cy="857250"/>
          </a:xfrm>
        </p:spPr>
        <p:txBody>
          <a:bodyPr>
            <a:normAutofit/>
          </a:bodyPr>
          <a:lstStyle/>
          <a:p>
            <a:r>
              <a:rPr lang="en-US" altLang="en-US" sz="3600" dirty="0">
                <a:latin typeface="Times New Roman" panose="02020603050405020304" pitchFamily="18" charset="0"/>
                <a:ea typeface="+mn-ea"/>
                <a:cs typeface="+mn-cs"/>
              </a:rPr>
              <a:t>Active Listening</a:t>
            </a:r>
          </a:p>
        </p:txBody>
      </p:sp>
      <p:sp>
        <p:nvSpPr>
          <p:cNvPr id="3" name="Rectangle 3">
            <a:extLst>
              <a:ext uri="{FF2B5EF4-FFF2-40B4-BE49-F238E27FC236}">
                <a16:creationId xmlns:a16="http://schemas.microsoft.com/office/drawing/2014/main" xmlns="" id="{018019EB-44D2-4DF1-82B1-41522675C2D4}"/>
              </a:ext>
            </a:extLst>
          </p:cNvPr>
          <p:cNvSpPr txBox="1">
            <a:spLocks noChangeArrowheads="1"/>
          </p:cNvSpPr>
          <p:nvPr/>
        </p:nvSpPr>
        <p:spPr>
          <a:xfrm>
            <a:off x="538018" y="2457450"/>
            <a:ext cx="7772400" cy="3086100"/>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en-US" sz="2100" dirty="0"/>
              <a:t>… Allows you to make sure you hear the words and understand the meaning behind the words</a:t>
            </a:r>
          </a:p>
          <a:p>
            <a:r>
              <a:rPr lang="en-US" altLang="en-US" sz="2100" u="sng" dirty="0"/>
              <a:t>Goal:</a:t>
            </a:r>
            <a:r>
              <a:rPr lang="en-US" altLang="en-US" sz="2100" dirty="0"/>
              <a:t>  go beyond listening to understanding</a:t>
            </a:r>
          </a:p>
        </p:txBody>
      </p:sp>
      <p:pic>
        <p:nvPicPr>
          <p:cNvPr id="5" name="Picture 4">
            <a:extLst>
              <a:ext uri="{FF2B5EF4-FFF2-40B4-BE49-F238E27FC236}">
                <a16:creationId xmlns:a16="http://schemas.microsoft.com/office/drawing/2014/main" xmlns="" id="{A7B657A6-55B0-4C41-A10F-5361A087FAF8}"/>
              </a:ext>
            </a:extLst>
          </p:cNvPr>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4719783" y="3513214"/>
            <a:ext cx="4292600" cy="3215307"/>
          </a:xfrm>
          <a:prstGeom prst="rect">
            <a:avLst/>
          </a:prstGeom>
          <a:ln>
            <a:noFill/>
          </a:ln>
          <a:effectLst>
            <a:softEdge rad="112500"/>
          </a:effectLst>
        </p:spPr>
      </p:pic>
    </p:spTree>
    <p:extLst>
      <p:ext uri="{BB962C8B-B14F-4D97-AF65-F5344CB8AC3E}">
        <p14:creationId xmlns:p14="http://schemas.microsoft.com/office/powerpoint/2010/main" xmlns="" val="3398488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outVertic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37"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arn(outVertical)">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utoUpdateAnimBg="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xmlns="" id="{A942DBBE-3CF7-4B30-877C-FD380F2F0E3A}"/>
              </a:ext>
            </a:extLst>
          </p:cNvPr>
          <p:cNvSpPr txBox="1">
            <a:spLocks noChangeArrowheads="1"/>
          </p:cNvSpPr>
          <p:nvPr/>
        </p:nvSpPr>
        <p:spPr>
          <a:xfrm>
            <a:off x="1657350" y="3000375"/>
            <a:ext cx="5829300" cy="857250"/>
          </a:xfrm>
          <a:prstGeom prst="rect">
            <a:avLst/>
          </a:prstGeom>
        </p:spPr>
        <p:txBody>
          <a:bodyPr vert="horz" lIns="68580" tIns="34290" rIns="68580" bIns="34290" rtlCol="0" anchor="b">
            <a:normAutofit fontScale="77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altLang="en-US" sz="4500" dirty="0">
                <a:latin typeface="Algerian" panose="04020705040A02060702" pitchFamily="82" charset="0"/>
              </a:rPr>
              <a:t>The Power of Listening</a:t>
            </a:r>
          </a:p>
        </p:txBody>
      </p:sp>
      <p:grpSp>
        <p:nvGrpSpPr>
          <p:cNvPr id="6" name="Group 9">
            <a:extLst>
              <a:ext uri="{FF2B5EF4-FFF2-40B4-BE49-F238E27FC236}">
                <a16:creationId xmlns:a16="http://schemas.microsoft.com/office/drawing/2014/main" xmlns="" id="{A9CF2ABB-0642-4D26-A85C-EC9A9FDB956C}"/>
              </a:ext>
            </a:extLst>
          </p:cNvPr>
          <p:cNvGrpSpPr>
            <a:grpSpLocks/>
          </p:cNvGrpSpPr>
          <p:nvPr/>
        </p:nvGrpSpPr>
        <p:grpSpPr bwMode="auto">
          <a:xfrm>
            <a:off x="1133475" y="3008710"/>
            <a:ext cx="6877050" cy="841772"/>
            <a:chOff x="-8" y="-8"/>
            <a:chExt cx="5776" cy="707"/>
          </a:xfrm>
        </p:grpSpPr>
        <p:grpSp>
          <p:nvGrpSpPr>
            <p:cNvPr id="7" name="Group 7">
              <a:extLst>
                <a:ext uri="{FF2B5EF4-FFF2-40B4-BE49-F238E27FC236}">
                  <a16:creationId xmlns:a16="http://schemas.microsoft.com/office/drawing/2014/main" xmlns="" id="{725E13BA-D386-4772-96CC-F4CC2633CFFC}"/>
                </a:ext>
              </a:extLst>
            </p:cNvPr>
            <p:cNvGrpSpPr>
              <a:grpSpLocks/>
            </p:cNvGrpSpPr>
            <p:nvPr/>
          </p:nvGrpSpPr>
          <p:grpSpPr bwMode="auto">
            <a:xfrm>
              <a:off x="0" y="0"/>
              <a:ext cx="5760" cy="691"/>
              <a:chOff x="0" y="0"/>
              <a:chExt cx="5760" cy="691"/>
            </a:xfrm>
          </p:grpSpPr>
          <p:sp>
            <p:nvSpPr>
              <p:cNvPr id="9" name="Rectangle 4">
                <a:extLst>
                  <a:ext uri="{FF2B5EF4-FFF2-40B4-BE49-F238E27FC236}">
                    <a16:creationId xmlns:a16="http://schemas.microsoft.com/office/drawing/2014/main" xmlns="" id="{6E040CB7-0C4C-4288-A6CB-8967F11C5D3E}"/>
                  </a:ext>
                </a:extLst>
              </p:cNvPr>
              <p:cNvSpPr>
                <a:spLocks noChangeArrowheads="1"/>
              </p:cNvSpPr>
              <p:nvPr/>
            </p:nvSpPr>
            <p:spPr bwMode="auto">
              <a:xfrm>
                <a:off x="0" y="0"/>
                <a:ext cx="5760" cy="69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en-US" sz="1050" b="1" dirty="0">
                    <a:solidFill>
                      <a:srgbClr val="330099"/>
                    </a:solidFill>
                    <a:cs typeface="Times New Roman" panose="02020603050405020304" pitchFamily="18" charset="0"/>
                  </a:rPr>
                  <a:t>  </a:t>
                </a:r>
                <a:r>
                  <a:rPr lang="en-US" altLang="en-US" sz="3900" b="1" dirty="0">
                    <a:solidFill>
                      <a:srgbClr val="330099"/>
                    </a:solidFill>
                    <a:cs typeface="Times New Roman" panose="02020603050405020304" pitchFamily="18" charset="0"/>
                  </a:rPr>
                  <a:t> </a:t>
                </a:r>
                <a:r>
                  <a:rPr lang="en-US" altLang="en-US" sz="1050" b="1" dirty="0">
                    <a:solidFill>
                      <a:srgbClr val="330099"/>
                    </a:solidFill>
                    <a:cs typeface="Times New Roman" panose="02020603050405020304" pitchFamily="18" charset="0"/>
                  </a:rPr>
                  <a:t>                       </a:t>
                </a:r>
                <a:r>
                  <a:rPr lang="en-US" altLang="en-US" sz="1950" b="1" dirty="0">
                    <a:solidFill>
                      <a:srgbClr val="330099"/>
                    </a:solidFill>
                    <a:latin typeface="Trebuchet MS" panose="020B0603020202020204" pitchFamily="34" charset="0"/>
                  </a:rPr>
                  <a:t> </a:t>
                </a:r>
                <a:endParaRPr lang="en-US" altLang="en-US" sz="1950" b="1" dirty="0">
                  <a:latin typeface="Trebuchet MS" panose="020B0603020202020204" pitchFamily="34" charset="0"/>
                  <a:cs typeface="Times New Roman" panose="02020603050405020304" pitchFamily="18" charset="0"/>
                </a:endParaRPr>
              </a:p>
              <a:p>
                <a:endParaRPr lang="en-US" altLang="en-US" sz="1050" b="1" dirty="0">
                  <a:solidFill>
                    <a:srgbClr val="330099"/>
                  </a:solidFill>
                  <a:cs typeface="Times New Roman" panose="02020603050405020304" pitchFamily="18" charset="0"/>
                </a:endParaRPr>
              </a:p>
            </p:txBody>
          </p:sp>
          <p:sp>
            <p:nvSpPr>
              <p:cNvPr id="10" name="Rectangle 6">
                <a:extLst>
                  <a:ext uri="{FF2B5EF4-FFF2-40B4-BE49-F238E27FC236}">
                    <a16:creationId xmlns:a16="http://schemas.microsoft.com/office/drawing/2014/main" xmlns="" id="{A25ADD96-1833-46C6-B3B2-3ECB07428892}"/>
                  </a:ext>
                </a:extLst>
              </p:cNvPr>
              <p:cNvSpPr>
                <a:spLocks noChangeArrowheads="1"/>
              </p:cNvSpPr>
              <p:nvPr/>
            </p:nvSpPr>
            <p:spPr bwMode="auto">
              <a:xfrm>
                <a:off x="0" y="0"/>
                <a:ext cx="5760" cy="69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7">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sz="1800"/>
              </a:p>
            </p:txBody>
          </p:sp>
        </p:grpSp>
        <p:sp>
          <p:nvSpPr>
            <p:cNvPr id="8" name="Rectangle 8">
              <a:extLst>
                <a:ext uri="{FF2B5EF4-FFF2-40B4-BE49-F238E27FC236}">
                  <a16:creationId xmlns:a16="http://schemas.microsoft.com/office/drawing/2014/main" xmlns="" id="{E4DCF165-C78C-4612-8BCE-B6D5E5839A3C}"/>
                </a:ext>
              </a:extLst>
            </p:cNvPr>
            <p:cNvSpPr>
              <a:spLocks noChangeArrowheads="1"/>
            </p:cNvSpPr>
            <p:nvPr/>
          </p:nvSpPr>
          <p:spPr bwMode="auto">
            <a:xfrm>
              <a:off x="-8" y="-8"/>
              <a:ext cx="5776" cy="70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6987">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sz="1800"/>
            </a:p>
          </p:txBody>
        </p:sp>
      </p:grpSp>
      <p:pic>
        <p:nvPicPr>
          <p:cNvPr id="11" name="Picture 5" descr="Listening%20Image">
            <a:extLst>
              <a:ext uri="{FF2B5EF4-FFF2-40B4-BE49-F238E27FC236}">
                <a16:creationId xmlns:a16="http://schemas.microsoft.com/office/drawing/2014/main" xmlns="" id="{4D1355BA-F8A3-4516-850A-591691772073}"/>
              </a:ext>
            </a:extLst>
          </p:cNvPr>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2529740" y="1197646"/>
            <a:ext cx="4084520" cy="179320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72369512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xmlns="" id="{A23F3A37-14BC-4516-9BFC-04C7B19CD45D}"/>
              </a:ext>
            </a:extLst>
          </p:cNvPr>
          <p:cNvSpPr>
            <a:spLocks noGrp="1" noChangeArrowheads="1"/>
          </p:cNvSpPr>
          <p:nvPr>
            <p:ph type="title"/>
          </p:nvPr>
        </p:nvSpPr>
        <p:spPr>
          <a:xfrm rot="19241241">
            <a:off x="-187657" y="2365111"/>
            <a:ext cx="7772400" cy="857250"/>
          </a:xfrm>
        </p:spPr>
        <p:txBody>
          <a:bodyPr>
            <a:normAutofit/>
          </a:bodyPr>
          <a:lstStyle/>
          <a:p>
            <a:pPr algn="ctr"/>
            <a:r>
              <a:rPr lang="en-IN" b="1" dirty="0"/>
              <a:t>Two Truths and a Lie Game</a:t>
            </a:r>
            <a:endParaRPr lang="en-US" altLang="en-US" sz="3600" dirty="0">
              <a:latin typeface="Times New Roman" panose="02020603050405020304" pitchFamily="18" charset="0"/>
              <a:ea typeface="+mn-ea"/>
              <a:cs typeface="+mn-cs"/>
            </a:endParaRPr>
          </a:p>
        </p:txBody>
      </p:sp>
      <p:pic>
        <p:nvPicPr>
          <p:cNvPr id="6" name="Picture 5">
            <a:extLst>
              <a:ext uri="{FF2B5EF4-FFF2-40B4-BE49-F238E27FC236}">
                <a16:creationId xmlns:a16="http://schemas.microsoft.com/office/drawing/2014/main" xmlns="" id="{3F7AD2A2-3FFA-4CE3-B86C-1937F74302FD}"/>
              </a:ext>
            </a:extLst>
          </p:cNvPr>
          <p:cNvPicPr>
            <a:picLocks noChangeAspect="1"/>
          </p:cNvPicPr>
          <p:nvPr/>
        </p:nvPicPr>
        <p:blipFill rotWithShape="1">
          <a:blip r:embed="rId3">
            <a:extLst>
              <a:ext uri="{28A0092B-C50C-407E-A947-70E740481C1C}">
                <a14:useLocalDpi xmlns:a14="http://schemas.microsoft.com/office/drawing/2010/main" xmlns="" val="0"/>
              </a:ext>
            </a:extLst>
          </a:blip>
          <a:srcRect b="5177"/>
          <a:stretch/>
        </p:blipFill>
        <p:spPr>
          <a:xfrm>
            <a:off x="3971499" y="3179471"/>
            <a:ext cx="5172501" cy="3678529"/>
          </a:xfrm>
          <a:prstGeom prst="rect">
            <a:avLst/>
          </a:prstGeom>
        </p:spPr>
      </p:pic>
    </p:spTree>
    <p:extLst>
      <p:ext uri="{BB962C8B-B14F-4D97-AF65-F5344CB8AC3E}">
        <p14:creationId xmlns:p14="http://schemas.microsoft.com/office/powerpoint/2010/main" xmlns="" val="25804825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xmlns="" id="{59CB3EC2-8A31-4D4C-9213-9E76164D997A}"/>
              </a:ext>
            </a:extLst>
          </p:cNvPr>
          <p:cNvSpPr>
            <a:spLocks noGrp="1" noChangeArrowheads="1"/>
          </p:cNvSpPr>
          <p:nvPr>
            <p:ph type="title"/>
          </p:nvPr>
        </p:nvSpPr>
        <p:spPr>
          <a:xfrm>
            <a:off x="1600200" y="1028700"/>
            <a:ext cx="5829300" cy="857250"/>
          </a:xfrm>
        </p:spPr>
        <p:txBody>
          <a:bodyPr>
            <a:normAutofit/>
          </a:bodyPr>
          <a:lstStyle/>
          <a:p>
            <a:r>
              <a:rPr lang="en-US" altLang="en-US" sz="3600" dirty="0">
                <a:latin typeface="Times New Roman" panose="02020603050405020304" pitchFamily="18" charset="0"/>
                <a:ea typeface="+mn-ea"/>
                <a:cs typeface="+mn-cs"/>
              </a:rPr>
              <a:t>Thanking you</a:t>
            </a:r>
          </a:p>
        </p:txBody>
      </p:sp>
      <p:pic>
        <p:nvPicPr>
          <p:cNvPr id="4" name="Picture 5" descr="C:\Program Files\Microsoft Office\Clipart\standard\stddir1\BD06096_.WMF">
            <a:extLst>
              <a:ext uri="{FF2B5EF4-FFF2-40B4-BE49-F238E27FC236}">
                <a16:creationId xmlns:a16="http://schemas.microsoft.com/office/drawing/2014/main" xmlns="" id="{C6CFE26E-0074-4A3C-AEC5-CAA40E6C085F}"/>
              </a:ext>
            </a:extLst>
          </p:cNvPr>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a:xfrm>
            <a:off x="4702970" y="2343150"/>
            <a:ext cx="2708672" cy="3086100"/>
          </a:xfrm>
          <a:prstGeom prst="rect">
            <a:avLst/>
          </a:prstGeom>
        </p:spPr>
      </p:pic>
    </p:spTree>
    <p:extLst>
      <p:ext uri="{BB962C8B-B14F-4D97-AF65-F5344CB8AC3E}">
        <p14:creationId xmlns:p14="http://schemas.microsoft.com/office/powerpoint/2010/main" xmlns="" val="28780624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xmlns="" id="{23C050C1-903A-45F9-84CB-EFB8211426E0}"/>
              </a:ext>
            </a:extLst>
          </p:cNvPr>
          <p:cNvSpPr>
            <a:spLocks noGrp="1" noChangeArrowheads="1"/>
          </p:cNvSpPr>
          <p:nvPr>
            <p:ph type="title"/>
          </p:nvPr>
        </p:nvSpPr>
        <p:spPr>
          <a:xfrm>
            <a:off x="1943100" y="1257300"/>
            <a:ext cx="5829300" cy="857250"/>
          </a:xfrm>
        </p:spPr>
        <p:txBody>
          <a:bodyPr>
            <a:normAutofit/>
          </a:bodyPr>
          <a:lstStyle/>
          <a:p>
            <a:r>
              <a:rPr lang="en-US" altLang="en-US" sz="3600" dirty="0">
                <a:latin typeface="Times New Roman" panose="02020603050405020304" pitchFamily="18" charset="0"/>
                <a:ea typeface="+mn-ea"/>
                <a:cs typeface="+mn-cs"/>
              </a:rPr>
              <a:t>What is Listening? </a:t>
            </a:r>
          </a:p>
        </p:txBody>
      </p:sp>
      <p:sp>
        <p:nvSpPr>
          <p:cNvPr id="5" name="Rectangle 3">
            <a:extLst>
              <a:ext uri="{FF2B5EF4-FFF2-40B4-BE49-F238E27FC236}">
                <a16:creationId xmlns:a16="http://schemas.microsoft.com/office/drawing/2014/main" xmlns="" id="{0E3430CC-57A8-4E14-9021-BB1B5CC137E0}"/>
              </a:ext>
            </a:extLst>
          </p:cNvPr>
          <p:cNvSpPr txBox="1">
            <a:spLocks noChangeArrowheads="1"/>
          </p:cNvSpPr>
          <p:nvPr/>
        </p:nvSpPr>
        <p:spPr>
          <a:xfrm>
            <a:off x="685800" y="2343150"/>
            <a:ext cx="7604760" cy="3086100"/>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en-US" sz="2100" u="sng" dirty="0">
                <a:ea typeface="Arial Unicode MS" panose="020B0604020202020204" pitchFamily="34" charset="-128"/>
                <a:cs typeface="Arial Unicode MS" panose="020B0604020202020204" pitchFamily="34" charset="-128"/>
              </a:rPr>
              <a:t>Listening</a:t>
            </a:r>
            <a:r>
              <a:rPr lang="en-US" altLang="en-US" sz="2100" dirty="0">
                <a:ea typeface="Arial Unicode MS" panose="020B0604020202020204" pitchFamily="34" charset="-128"/>
                <a:cs typeface="Arial Unicode MS" panose="020B0604020202020204" pitchFamily="34" charset="-128"/>
              </a:rPr>
              <a:t>: The process of receiving, constructing meaning from, and responding to spoken and/or nonverbal messages; to hear something with thoughtful attention </a:t>
            </a:r>
          </a:p>
          <a:p>
            <a:endParaRPr lang="en-US" altLang="en-US" sz="2100" dirty="0">
              <a:ea typeface="Arial Unicode MS" panose="020B0604020202020204" pitchFamily="34" charset="-128"/>
              <a:cs typeface="Arial Unicode MS" panose="020B0604020202020204" pitchFamily="34" charset="-128"/>
            </a:endParaRPr>
          </a:p>
          <a:p>
            <a:endParaRPr lang="en-US" altLang="en-US" sz="2100" dirty="0">
              <a:ea typeface="Arial Unicode MS" panose="020B0604020202020204" pitchFamily="34" charset="-128"/>
              <a:cs typeface="Arial Unicode MS" panose="020B0604020202020204" pitchFamily="34" charset="-128"/>
            </a:endParaRPr>
          </a:p>
          <a:p>
            <a:r>
              <a:rPr lang="en-US" altLang="en-US" sz="2100" dirty="0">
                <a:ea typeface="Arial Unicode MS" panose="020B0604020202020204" pitchFamily="34" charset="-128"/>
                <a:cs typeface="Arial Unicode MS" panose="020B0604020202020204" pitchFamily="34" charset="-128"/>
              </a:rPr>
              <a:t>Effective communication is 2-way</a:t>
            </a:r>
          </a:p>
          <a:p>
            <a:pPr lvl="1"/>
            <a:r>
              <a:rPr lang="en-US" altLang="en-US" sz="1800" dirty="0">
                <a:ea typeface="Arial Unicode MS" panose="020B0604020202020204" pitchFamily="34" charset="-128"/>
                <a:cs typeface="Arial Unicode MS" panose="020B0604020202020204" pitchFamily="34" charset="-128"/>
              </a:rPr>
              <a:t>Depends on </a:t>
            </a:r>
            <a:r>
              <a:rPr lang="en-US" altLang="en-US" sz="1800" b="1" dirty="0">
                <a:ea typeface="Arial Unicode MS" panose="020B0604020202020204" pitchFamily="34" charset="-128"/>
                <a:cs typeface="Arial Unicode MS" panose="020B0604020202020204" pitchFamily="34" charset="-128"/>
              </a:rPr>
              <a:t>speaking</a:t>
            </a:r>
            <a:r>
              <a:rPr lang="en-US" altLang="en-US" sz="1800" dirty="0">
                <a:ea typeface="Arial Unicode MS" panose="020B0604020202020204" pitchFamily="34" charset="-128"/>
                <a:cs typeface="Arial Unicode MS" panose="020B0604020202020204" pitchFamily="34" charset="-128"/>
              </a:rPr>
              <a:t> </a:t>
            </a:r>
            <a:r>
              <a:rPr lang="en-US" altLang="en-US" sz="1800" u="sng" dirty="0">
                <a:ea typeface="Arial Unicode MS" panose="020B0604020202020204" pitchFamily="34" charset="-128"/>
                <a:cs typeface="Arial Unicode MS" panose="020B0604020202020204" pitchFamily="34" charset="-128"/>
              </a:rPr>
              <a:t>and</a:t>
            </a:r>
            <a:r>
              <a:rPr lang="en-US" altLang="en-US" sz="1800" dirty="0">
                <a:ea typeface="Arial Unicode MS" panose="020B0604020202020204" pitchFamily="34" charset="-128"/>
                <a:cs typeface="Arial Unicode MS" panose="020B0604020202020204" pitchFamily="34" charset="-128"/>
              </a:rPr>
              <a:t> </a:t>
            </a:r>
            <a:r>
              <a:rPr lang="en-US" altLang="en-US" sz="1800" b="1" dirty="0">
                <a:ea typeface="Arial Unicode MS" panose="020B0604020202020204" pitchFamily="34" charset="-128"/>
                <a:cs typeface="Arial Unicode MS" panose="020B0604020202020204" pitchFamily="34" charset="-128"/>
              </a:rPr>
              <a:t>listening</a:t>
            </a:r>
          </a:p>
        </p:txBody>
      </p:sp>
      <p:pic>
        <p:nvPicPr>
          <p:cNvPr id="6" name="Picture 4" descr="C:\Documents and Settings\CARTER.ETSU\Application Data\Microsoft\Media Catalog\Downloaded Clips\cl45\j0174966.jpg">
            <a:extLst>
              <a:ext uri="{FF2B5EF4-FFF2-40B4-BE49-F238E27FC236}">
                <a16:creationId xmlns:a16="http://schemas.microsoft.com/office/drawing/2014/main" xmlns="" id="{A36AB224-FE98-4C5E-BCE2-D645CB16053B}"/>
              </a:ext>
            </a:extLst>
          </p:cNvPr>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6334402" y="1028700"/>
            <a:ext cx="1714500" cy="12001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4111869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5">
                                            <p:txEl>
                                              <p:pRg st="3" end="3"/>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499"/>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autoUpdateAnimBg="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xmlns="" id="{6D6E05FF-8F4D-4C40-89FD-4C0E41319E10}"/>
              </a:ext>
            </a:extLst>
          </p:cNvPr>
          <p:cNvSpPr>
            <a:spLocks noGrp="1" noChangeArrowheads="1"/>
          </p:cNvSpPr>
          <p:nvPr>
            <p:ph type="title"/>
          </p:nvPr>
        </p:nvSpPr>
        <p:spPr>
          <a:xfrm>
            <a:off x="685800" y="1314450"/>
            <a:ext cx="7772400" cy="857250"/>
          </a:xfrm>
        </p:spPr>
        <p:txBody>
          <a:bodyPr>
            <a:normAutofit/>
          </a:bodyPr>
          <a:lstStyle/>
          <a:p>
            <a:pPr eaLnBrk="1" hangingPunct="1"/>
            <a:r>
              <a:rPr lang="en-US" altLang="en-US" sz="3600" dirty="0">
                <a:latin typeface="Times New Roman" panose="02020603050405020304" pitchFamily="18" charset="0"/>
                <a:ea typeface="+mn-ea"/>
                <a:cs typeface="+mn-cs"/>
              </a:rPr>
              <a:t>Listening vs. Hearing</a:t>
            </a:r>
          </a:p>
        </p:txBody>
      </p:sp>
      <p:sp>
        <p:nvSpPr>
          <p:cNvPr id="3" name="Rectangle 3">
            <a:extLst>
              <a:ext uri="{FF2B5EF4-FFF2-40B4-BE49-F238E27FC236}">
                <a16:creationId xmlns:a16="http://schemas.microsoft.com/office/drawing/2014/main" xmlns="" id="{80C439E3-B941-42F1-9C99-8F9E94473C38}"/>
              </a:ext>
            </a:extLst>
          </p:cNvPr>
          <p:cNvSpPr txBox="1">
            <a:spLocks noChangeArrowheads="1"/>
          </p:cNvSpPr>
          <p:nvPr/>
        </p:nvSpPr>
        <p:spPr>
          <a:xfrm>
            <a:off x="666208" y="2343150"/>
            <a:ext cx="5086350" cy="3086100"/>
          </a:xfrm>
          <a:prstGeom prst="rect">
            <a:avLst/>
          </a:prstGeom>
        </p:spPr>
        <p:txBody>
          <a:bodyPr vert="horz" lIns="68580" tIns="34290" rIns="68580" bIns="3429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en-US" sz="2100" u="sng" dirty="0"/>
              <a:t>Hearing</a:t>
            </a:r>
            <a:r>
              <a:rPr lang="en-US" altLang="en-US" sz="2100" dirty="0"/>
              <a:t>- physical process; natural; passive</a:t>
            </a:r>
          </a:p>
          <a:p>
            <a:endParaRPr lang="en-US" altLang="en-US" sz="2100" dirty="0"/>
          </a:p>
          <a:p>
            <a:r>
              <a:rPr lang="en-US" altLang="en-US" sz="2100" u="sng" dirty="0"/>
              <a:t>Listening</a:t>
            </a:r>
            <a:r>
              <a:rPr lang="en-US" altLang="en-US" sz="2100" dirty="0"/>
              <a:t>- physical &amp; mental process; active; learned process; a skill</a:t>
            </a:r>
          </a:p>
          <a:p>
            <a:endParaRPr lang="en-US" altLang="en-US" sz="2100" dirty="0"/>
          </a:p>
          <a:p>
            <a:r>
              <a:rPr lang="en-US" altLang="en-US" sz="2100" dirty="0"/>
              <a:t>Listening is hard!</a:t>
            </a:r>
          </a:p>
          <a:p>
            <a:pPr>
              <a:buFontTx/>
              <a:buNone/>
            </a:pPr>
            <a:r>
              <a:rPr lang="en-US" altLang="en-US" sz="2700" i="1" dirty="0">
                <a:solidFill>
                  <a:srgbClr val="3333CC"/>
                </a:solidFill>
              </a:rPr>
              <a:t>You must choose to participate in the process of listening.  </a:t>
            </a:r>
          </a:p>
        </p:txBody>
      </p:sp>
      <p:pic>
        <p:nvPicPr>
          <p:cNvPr id="4" name="Picture 4" descr="C:\Program Files\Microsoft Office\Clipart\WebArt\PE03324A.gif">
            <a:extLst>
              <a:ext uri="{FF2B5EF4-FFF2-40B4-BE49-F238E27FC236}">
                <a16:creationId xmlns:a16="http://schemas.microsoft.com/office/drawing/2014/main" xmlns="" id="{7B4F0D7E-C269-4C5E-92FF-D5B0806AC027}"/>
              </a:ext>
            </a:extLst>
          </p:cNvPr>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6295550" y="1382404"/>
            <a:ext cx="2497247" cy="192149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 name="Picture 5" descr="C:\Documents and Settings\CARTER.ETSU\Application Data\Microsoft\Media Catalog\Downloaded Clips\cl5d\j0234755.gif">
            <a:extLst>
              <a:ext uri="{FF2B5EF4-FFF2-40B4-BE49-F238E27FC236}">
                <a16:creationId xmlns:a16="http://schemas.microsoft.com/office/drawing/2014/main" xmlns="" id="{F8C49239-E5AC-4DFC-9EB4-5361E1D7F810}"/>
              </a:ext>
            </a:extLst>
          </p:cNvPr>
          <p:cNvPicPr>
            <a:picLocks noChangeAspect="1" noChangeArrowheads="1" noCrop="1"/>
          </p:cNvPicPr>
          <p:nvPr/>
        </p:nvPicPr>
        <p:blipFill>
          <a:blip r:embed="rId4">
            <a:extLst>
              <a:ext uri="{28A0092B-C50C-407E-A947-70E740481C1C}">
                <a14:useLocalDpi xmlns:a14="http://schemas.microsoft.com/office/drawing/2010/main" xmlns="" val="0"/>
              </a:ext>
            </a:extLst>
          </a:blip>
          <a:srcRect/>
          <a:stretch>
            <a:fillRect/>
          </a:stretch>
        </p:blipFill>
        <p:spPr bwMode="auto">
          <a:xfrm>
            <a:off x="6101560" y="3831771"/>
            <a:ext cx="2885228" cy="16889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2091882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outVertical)">
                                      <p:cBhvr>
                                        <p:cTn id="7" dur="500"/>
                                        <p:tgtEl>
                                          <p:spTgt spid="3">
                                            <p:txEl>
                                              <p:pRg st="0" end="0"/>
                                            </p:txEl>
                                          </p:spTgt>
                                        </p:tgtEl>
                                      </p:cBhvr>
                                    </p:animEffect>
                                  </p:childTnLst>
                                </p:cTn>
                              </p:par>
                              <p:par>
                                <p:cTn id="8" presetID="1"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6" presetClass="entr" presetSubtype="37" fill="hold" grpId="0" nodeType="click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animEffect transition="in" filter="barn(outVertical)">
                                      <p:cBhvr>
                                        <p:cTn id="14" dur="500"/>
                                        <p:tgtEl>
                                          <p:spTgt spid="3">
                                            <p:txEl>
                                              <p:pRg st="2" end="2"/>
                                            </p:txEl>
                                          </p:spTgt>
                                        </p:tgtEl>
                                      </p:cBhvr>
                                    </p:animEffect>
                                  </p:childTnLst>
                                </p:cTn>
                              </p:par>
                              <p:par>
                                <p:cTn id="15" presetID="1"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6" presetClass="entr" presetSubtype="37"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barn(outVertical)">
                                      <p:cBhvr>
                                        <p:cTn id="21" dur="5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6" presetClass="entr" presetSubtype="37" fill="hold" grpId="0"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barn(outVertical)">
                                      <p:cBhvr>
                                        <p:cTn id="26"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utoUpdateAnimBg="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xmlns="" id="{245BEDDC-8789-45CB-AFE8-D4687A242D80}"/>
              </a:ext>
            </a:extLst>
          </p:cNvPr>
          <p:cNvSpPr>
            <a:spLocks noGrp="1" noChangeArrowheads="1"/>
          </p:cNvSpPr>
          <p:nvPr>
            <p:ph type="title"/>
          </p:nvPr>
        </p:nvSpPr>
        <p:spPr>
          <a:xfrm>
            <a:off x="685800" y="1353641"/>
            <a:ext cx="7772400" cy="857250"/>
          </a:xfrm>
        </p:spPr>
        <p:txBody>
          <a:bodyPr>
            <a:normAutofit/>
          </a:bodyPr>
          <a:lstStyle/>
          <a:p>
            <a:pPr eaLnBrk="1" hangingPunct="1"/>
            <a:r>
              <a:rPr lang="en-US" altLang="en-US" sz="3600" dirty="0">
                <a:latin typeface="Times New Roman" panose="02020603050405020304" pitchFamily="18" charset="0"/>
                <a:ea typeface="+mn-ea"/>
                <a:cs typeface="+mn-cs"/>
              </a:rPr>
              <a:t>Fast Facts</a:t>
            </a:r>
          </a:p>
        </p:txBody>
      </p:sp>
      <p:sp>
        <p:nvSpPr>
          <p:cNvPr id="3" name="Rectangle 3">
            <a:extLst>
              <a:ext uri="{FF2B5EF4-FFF2-40B4-BE49-F238E27FC236}">
                <a16:creationId xmlns:a16="http://schemas.microsoft.com/office/drawing/2014/main" xmlns="" id="{F3E5374C-93BE-497B-9F21-5439A0EAC2B2}"/>
              </a:ext>
            </a:extLst>
          </p:cNvPr>
          <p:cNvSpPr txBox="1">
            <a:spLocks noChangeArrowheads="1"/>
          </p:cNvSpPr>
          <p:nvPr/>
        </p:nvSpPr>
        <p:spPr>
          <a:xfrm>
            <a:off x="1714500" y="2610941"/>
            <a:ext cx="5829300" cy="3086100"/>
          </a:xfrm>
          <a:prstGeom prst="rect">
            <a:avLst/>
          </a:prstGeom>
        </p:spPr>
        <p:txBody>
          <a:bodyPr vert="horz" lIns="68580" tIns="34290" rIns="68580" bIns="3429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en-US" sz="2250" dirty="0"/>
              <a:t>We listen at 125-250 wpm, think at 1000-3000 wpm</a:t>
            </a:r>
          </a:p>
          <a:p>
            <a:r>
              <a:rPr lang="en-US" altLang="en-US" sz="2250" dirty="0"/>
              <a:t>75% of the time we are distracted, preoccupied or forgetful</a:t>
            </a:r>
          </a:p>
          <a:p>
            <a:r>
              <a:rPr lang="en-US" altLang="en-US" sz="2250" dirty="0"/>
              <a:t>20% of the time, we remember what we hear</a:t>
            </a:r>
          </a:p>
          <a:p>
            <a:r>
              <a:rPr lang="en-US" altLang="en-US" sz="2250" dirty="0"/>
              <a:t>More than 35% of businesses think listening is a top skill for success</a:t>
            </a:r>
          </a:p>
          <a:p>
            <a:r>
              <a:rPr lang="en-US" altLang="en-US" sz="2250" dirty="0"/>
              <a:t>Less than 2% of people have had formal education with listening</a:t>
            </a:r>
            <a:endParaRPr lang="en-US" altLang="en-US" sz="2100" dirty="0"/>
          </a:p>
        </p:txBody>
      </p:sp>
      <p:pic>
        <p:nvPicPr>
          <p:cNvPr id="4" name="Picture 4" descr="C:\Documents and Settings\CARTER.ETSU\Application Data\Microsoft\Media Catalog\Downloaded Clips\cl38\j0141279.wmf">
            <a:extLst>
              <a:ext uri="{FF2B5EF4-FFF2-40B4-BE49-F238E27FC236}">
                <a16:creationId xmlns:a16="http://schemas.microsoft.com/office/drawing/2014/main" xmlns="" id="{F310967A-1575-4C12-B5E9-267FA839C723}"/>
              </a:ext>
            </a:extLst>
          </p:cNvPr>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6172200" y="849906"/>
            <a:ext cx="1444229" cy="14287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 name="Picture 5" descr="C:\Documents and Settings\CARTER.ETSU\Application Data\Microsoft\Media Catalog\Downloaded Clips\cl7\BD19860_.wmf">
            <a:extLst>
              <a:ext uri="{FF2B5EF4-FFF2-40B4-BE49-F238E27FC236}">
                <a16:creationId xmlns:a16="http://schemas.microsoft.com/office/drawing/2014/main" xmlns="" id="{0696269C-630C-431D-A41D-F7B5F997430B}"/>
              </a:ext>
            </a:extLst>
          </p:cNvPr>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3131820" y="849906"/>
            <a:ext cx="1147763" cy="14287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3140686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ssolv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dissolv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utoUpdateAnimBg="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xmlns="" id="{609354B6-AB98-4D99-B2AC-1637E7EBD32D}"/>
              </a:ext>
            </a:extLst>
          </p:cNvPr>
          <p:cNvSpPr>
            <a:spLocks noGrp="1" noChangeArrowheads="1"/>
          </p:cNvSpPr>
          <p:nvPr>
            <p:ph type="title"/>
          </p:nvPr>
        </p:nvSpPr>
        <p:spPr>
          <a:xfrm>
            <a:off x="1220017" y="1035558"/>
            <a:ext cx="6703967" cy="857250"/>
          </a:xfrm>
        </p:spPr>
        <p:txBody>
          <a:bodyPr>
            <a:noAutofit/>
          </a:bodyPr>
          <a:lstStyle/>
          <a:p>
            <a:pPr algn="ctr" eaLnBrk="1" hangingPunct="1"/>
            <a:r>
              <a:rPr lang="en-US" altLang="en-US" sz="3600" dirty="0">
                <a:latin typeface="Times New Roman" panose="02020603050405020304" pitchFamily="18" charset="0"/>
                <a:ea typeface="+mn-ea"/>
                <a:cs typeface="+mn-cs"/>
              </a:rPr>
              <a:t>Percentage of Communication</a:t>
            </a:r>
          </a:p>
        </p:txBody>
      </p:sp>
      <p:graphicFrame>
        <p:nvGraphicFramePr>
          <p:cNvPr id="3" name="Group 31">
            <a:extLst>
              <a:ext uri="{FF2B5EF4-FFF2-40B4-BE49-F238E27FC236}">
                <a16:creationId xmlns:a16="http://schemas.microsoft.com/office/drawing/2014/main" xmlns="" id="{25786DA6-4617-4BE3-9A8F-93C0C8FF9321}"/>
              </a:ext>
            </a:extLst>
          </p:cNvPr>
          <p:cNvGraphicFramePr>
            <a:graphicFrameLocks/>
          </p:cNvGraphicFramePr>
          <p:nvPr>
            <p:extLst>
              <p:ext uri="{D42A27DB-BD31-4B8C-83A1-F6EECF244321}">
                <p14:modId xmlns:p14="http://schemas.microsoft.com/office/powerpoint/2010/main" xmlns="" val="3876254743"/>
              </p:ext>
            </p:extLst>
          </p:nvPr>
        </p:nvGraphicFramePr>
        <p:xfrm>
          <a:off x="2326819" y="2178559"/>
          <a:ext cx="6057900" cy="3413523"/>
        </p:xfrm>
        <a:graphic>
          <a:graphicData uri="http://schemas.openxmlformats.org/drawingml/2006/table">
            <a:tbl>
              <a:tblPr/>
              <a:tblGrid>
                <a:gridCol w="2019300">
                  <a:extLst>
                    <a:ext uri="{9D8B030D-6E8A-4147-A177-3AD203B41FA5}">
                      <a16:colId xmlns:a16="http://schemas.microsoft.com/office/drawing/2014/main" xmlns="" val="20000"/>
                    </a:ext>
                  </a:extLst>
                </a:gridCol>
                <a:gridCol w="2019300">
                  <a:extLst>
                    <a:ext uri="{9D8B030D-6E8A-4147-A177-3AD203B41FA5}">
                      <a16:colId xmlns:a16="http://schemas.microsoft.com/office/drawing/2014/main" xmlns="" val="20001"/>
                    </a:ext>
                  </a:extLst>
                </a:gridCol>
                <a:gridCol w="2019300">
                  <a:extLst>
                    <a:ext uri="{9D8B030D-6E8A-4147-A177-3AD203B41FA5}">
                      <a16:colId xmlns:a16="http://schemas.microsoft.com/office/drawing/2014/main" xmlns="" val="20002"/>
                    </a:ext>
                  </a:extLst>
                </a:gridCol>
              </a:tblGrid>
              <a:tr h="813197">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100" b="0" i="0" u="sng" strike="noStrike" cap="none" normalizeH="0" baseline="0" dirty="0">
                          <a:ln>
                            <a:noFill/>
                          </a:ln>
                          <a:solidFill>
                            <a:schemeClr val="accent6">
                              <a:lumMod val="75000"/>
                            </a:schemeClr>
                          </a:solidFill>
                          <a:effectLst/>
                          <a:latin typeface="Times New Roman" charset="0"/>
                        </a:rPr>
                        <a:t>Mode of Communication</a:t>
                      </a: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100" b="0" i="0" u="sng" strike="noStrike" kern="1200" cap="none" normalizeH="0" baseline="0" dirty="0">
                          <a:ln>
                            <a:noFill/>
                          </a:ln>
                          <a:solidFill>
                            <a:schemeClr val="accent6">
                              <a:lumMod val="75000"/>
                            </a:schemeClr>
                          </a:solidFill>
                          <a:effectLst/>
                          <a:latin typeface="Times New Roman" charset="0"/>
                          <a:ea typeface="+mn-ea"/>
                          <a:cs typeface="+mn-cs"/>
                        </a:rPr>
                        <a:t>Formal Years</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100" b="0" i="0" u="sng" strike="noStrike" kern="1200" cap="none" normalizeH="0" baseline="0" dirty="0">
                          <a:ln>
                            <a:noFill/>
                          </a:ln>
                          <a:solidFill>
                            <a:schemeClr val="accent6">
                              <a:lumMod val="75000"/>
                            </a:schemeClr>
                          </a:solidFill>
                          <a:effectLst/>
                          <a:latin typeface="Times New Roman" charset="0"/>
                          <a:ea typeface="+mn-ea"/>
                          <a:cs typeface="+mn-cs"/>
                        </a:rPr>
                        <a:t>of Training</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100" b="0" i="0" u="sng" strike="noStrike" kern="1200" cap="none" normalizeH="0" baseline="0" dirty="0">
                          <a:ln>
                            <a:noFill/>
                          </a:ln>
                          <a:solidFill>
                            <a:schemeClr val="accent6">
                              <a:lumMod val="75000"/>
                            </a:schemeClr>
                          </a:solidFill>
                          <a:effectLst/>
                          <a:latin typeface="Times New Roman" charset="0"/>
                          <a:ea typeface="+mn-ea"/>
                          <a:cs typeface="+mn-cs"/>
                        </a:rPr>
                        <a:t>Percentage of Time Used</a:t>
                      </a: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0"/>
                  </a:ext>
                </a:extLst>
              </a:tr>
              <a:tr h="65127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100" b="0" i="0" u="none" strike="noStrike" cap="none" normalizeH="0" baseline="0">
                          <a:ln>
                            <a:noFill/>
                          </a:ln>
                          <a:solidFill>
                            <a:schemeClr val="tx1"/>
                          </a:solidFill>
                          <a:effectLst/>
                          <a:latin typeface="Times New Roman" charset="0"/>
                        </a:rPr>
                        <a:t>Writing</a:t>
                      </a: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100" b="0" i="0" u="none" strike="noStrike" cap="none" normalizeH="0" baseline="0">
                          <a:ln>
                            <a:noFill/>
                          </a:ln>
                          <a:solidFill>
                            <a:schemeClr val="tx1"/>
                          </a:solidFill>
                          <a:effectLst/>
                          <a:latin typeface="Times New Roman" charset="0"/>
                        </a:rPr>
                        <a:t>12 years</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100" b="0" i="0" u="none" strike="noStrike" cap="none" normalizeH="0" baseline="0" dirty="0">
                          <a:ln>
                            <a:noFill/>
                          </a:ln>
                          <a:solidFill>
                            <a:schemeClr val="tx1"/>
                          </a:solidFill>
                          <a:effectLst/>
                          <a:latin typeface="Times New Roman" charset="0"/>
                        </a:rPr>
                        <a:t>9%</a:t>
                      </a: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1"/>
                  </a:ext>
                </a:extLst>
              </a:tr>
              <a:tr h="64889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100" b="0" i="0" u="none" strike="noStrike" cap="none" normalizeH="0" baseline="0">
                          <a:ln>
                            <a:noFill/>
                          </a:ln>
                          <a:solidFill>
                            <a:schemeClr val="tx1"/>
                          </a:solidFill>
                          <a:effectLst/>
                          <a:latin typeface="Times New Roman" charset="0"/>
                        </a:rPr>
                        <a:t>Reading</a:t>
                      </a: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100" b="0" i="0" u="none" strike="noStrike" cap="none" normalizeH="0" baseline="0">
                          <a:ln>
                            <a:noFill/>
                          </a:ln>
                          <a:solidFill>
                            <a:schemeClr val="tx1"/>
                          </a:solidFill>
                          <a:effectLst/>
                          <a:latin typeface="Times New Roman" charset="0"/>
                        </a:rPr>
                        <a:t>6-8 years</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100" b="0" i="0" u="none" strike="noStrike" cap="none" normalizeH="0" baseline="0" dirty="0">
                          <a:ln>
                            <a:noFill/>
                          </a:ln>
                          <a:solidFill>
                            <a:schemeClr val="tx1"/>
                          </a:solidFill>
                          <a:effectLst/>
                          <a:latin typeface="Times New Roman" charset="0"/>
                        </a:rPr>
                        <a:t>16 %</a:t>
                      </a: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2"/>
                  </a:ext>
                </a:extLst>
              </a:tr>
              <a:tr h="65127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100" b="0" i="0" u="none" strike="noStrike" cap="none" normalizeH="0" baseline="0">
                          <a:ln>
                            <a:noFill/>
                          </a:ln>
                          <a:solidFill>
                            <a:schemeClr val="tx1"/>
                          </a:solidFill>
                          <a:effectLst/>
                          <a:latin typeface="Times New Roman" charset="0"/>
                        </a:rPr>
                        <a:t>Speaking</a:t>
                      </a: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100" b="0" i="0" u="none" strike="noStrike" cap="none" normalizeH="0" baseline="0">
                          <a:ln>
                            <a:noFill/>
                          </a:ln>
                          <a:solidFill>
                            <a:schemeClr val="tx1"/>
                          </a:solidFill>
                          <a:effectLst/>
                          <a:latin typeface="Times New Roman" charset="0"/>
                        </a:rPr>
                        <a:t>1-2 years</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100" b="0" i="0" u="none" strike="noStrike" cap="none" normalizeH="0" baseline="0">
                          <a:ln>
                            <a:noFill/>
                          </a:ln>
                          <a:solidFill>
                            <a:schemeClr val="tx1"/>
                          </a:solidFill>
                          <a:effectLst/>
                          <a:latin typeface="Times New Roman" charset="0"/>
                        </a:rPr>
                        <a:t>30%</a:t>
                      </a: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3"/>
                  </a:ext>
                </a:extLst>
              </a:tr>
              <a:tr h="64889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100" b="0" i="0" u="none" strike="noStrike" cap="none" normalizeH="0" baseline="0">
                          <a:ln>
                            <a:noFill/>
                          </a:ln>
                          <a:solidFill>
                            <a:schemeClr val="tx1"/>
                          </a:solidFill>
                          <a:effectLst/>
                          <a:latin typeface="Times New Roman" charset="0"/>
                        </a:rPr>
                        <a:t>Listening</a:t>
                      </a: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100" b="0" i="0" u="none" strike="noStrike" cap="none" normalizeH="0" baseline="0">
                          <a:ln>
                            <a:noFill/>
                          </a:ln>
                          <a:solidFill>
                            <a:schemeClr val="tx1"/>
                          </a:solidFill>
                          <a:effectLst/>
                          <a:latin typeface="Times New Roman" charset="0"/>
                        </a:rPr>
                        <a:t>0-few hours</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100" b="0" i="0" u="none" strike="noStrike" cap="none" normalizeH="0" baseline="0" dirty="0">
                          <a:ln>
                            <a:noFill/>
                          </a:ln>
                          <a:solidFill>
                            <a:schemeClr val="tx1"/>
                          </a:solidFill>
                          <a:effectLst/>
                          <a:latin typeface="Times New Roman" charset="0"/>
                        </a:rPr>
                        <a:t>45%</a:t>
                      </a: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4"/>
                  </a:ext>
                </a:extLst>
              </a:tr>
            </a:tbl>
          </a:graphicData>
        </a:graphic>
      </p:graphicFrame>
      <p:pic>
        <p:nvPicPr>
          <p:cNvPr id="4" name="Picture 3">
            <a:extLst>
              <a:ext uri="{FF2B5EF4-FFF2-40B4-BE49-F238E27FC236}">
                <a16:creationId xmlns:a16="http://schemas.microsoft.com/office/drawing/2014/main" xmlns="" id="{68D4C5A3-D4D1-4F61-811F-3F9769FAF5E7}"/>
              </a:ext>
            </a:extLst>
          </p:cNvPr>
          <p:cNvPicPr>
            <a:picLocks noChangeAspect="1"/>
          </p:cNvPicPr>
          <p:nvPr/>
        </p:nvPicPr>
        <p:blipFill>
          <a:blip r:embed="rId3"/>
          <a:stretch>
            <a:fillRect/>
          </a:stretch>
        </p:blipFill>
        <p:spPr>
          <a:xfrm>
            <a:off x="2335528" y="3000060"/>
            <a:ext cx="2001341" cy="640123"/>
          </a:xfrm>
          <a:prstGeom prst="rect">
            <a:avLst/>
          </a:prstGeom>
        </p:spPr>
      </p:pic>
      <p:pic>
        <p:nvPicPr>
          <p:cNvPr id="8" name="Picture 7">
            <a:extLst>
              <a:ext uri="{FF2B5EF4-FFF2-40B4-BE49-F238E27FC236}">
                <a16:creationId xmlns:a16="http://schemas.microsoft.com/office/drawing/2014/main" xmlns="" id="{CE37E876-03BD-432B-BB9A-BA8806342059}"/>
              </a:ext>
            </a:extLst>
          </p:cNvPr>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2335528" y="4331139"/>
            <a:ext cx="1992632" cy="611890"/>
          </a:xfrm>
          <a:prstGeom prst="rect">
            <a:avLst/>
          </a:prstGeom>
        </p:spPr>
      </p:pic>
      <p:pic>
        <p:nvPicPr>
          <p:cNvPr id="6" name="Picture 5">
            <a:extLst>
              <a:ext uri="{FF2B5EF4-FFF2-40B4-BE49-F238E27FC236}">
                <a16:creationId xmlns:a16="http://schemas.microsoft.com/office/drawing/2014/main" xmlns="" id="{54032C08-3D86-4182-8CE8-6D539EBA9DCE}"/>
              </a:ext>
            </a:extLst>
          </p:cNvPr>
          <p:cNvPicPr>
            <a:picLocks noChangeAspect="1"/>
          </p:cNvPicPr>
          <p:nvPr/>
        </p:nvPicPr>
        <p:blipFill>
          <a:blip r:embed="rId5">
            <a:extLst>
              <a:ext uri="{28A0092B-C50C-407E-A947-70E740481C1C}">
                <a14:useLocalDpi xmlns:a14="http://schemas.microsoft.com/office/drawing/2010/main" xmlns="" val="0"/>
              </a:ext>
            </a:extLst>
          </a:blip>
          <a:stretch>
            <a:fillRect/>
          </a:stretch>
        </p:blipFill>
        <p:spPr>
          <a:xfrm>
            <a:off x="2335528" y="3622979"/>
            <a:ext cx="2001341" cy="688422"/>
          </a:xfrm>
          <a:prstGeom prst="rect">
            <a:avLst/>
          </a:prstGeom>
        </p:spPr>
      </p:pic>
      <p:pic>
        <p:nvPicPr>
          <p:cNvPr id="10" name="Picture 9">
            <a:extLst>
              <a:ext uri="{FF2B5EF4-FFF2-40B4-BE49-F238E27FC236}">
                <a16:creationId xmlns:a16="http://schemas.microsoft.com/office/drawing/2014/main" xmlns="" id="{CF2DD193-636C-4386-AA81-4CEF98F160C0}"/>
              </a:ext>
            </a:extLst>
          </p:cNvPr>
          <p:cNvPicPr>
            <a:picLocks noChangeAspect="1"/>
          </p:cNvPicPr>
          <p:nvPr/>
        </p:nvPicPr>
        <p:blipFill>
          <a:blip r:embed="rId6">
            <a:extLst>
              <a:ext uri="{28A0092B-C50C-407E-A947-70E740481C1C}">
                <a14:useLocalDpi xmlns:a14="http://schemas.microsoft.com/office/drawing/2010/main" xmlns="" val="0"/>
              </a:ext>
            </a:extLst>
          </a:blip>
          <a:stretch>
            <a:fillRect/>
          </a:stretch>
        </p:blipFill>
        <p:spPr>
          <a:xfrm>
            <a:off x="2335528" y="4943028"/>
            <a:ext cx="1992632" cy="651373"/>
          </a:xfrm>
          <a:prstGeom prst="rect">
            <a:avLst/>
          </a:prstGeom>
        </p:spPr>
      </p:pic>
      <p:sp>
        <p:nvSpPr>
          <p:cNvPr id="5" name="Rectangle 4">
            <a:extLst>
              <a:ext uri="{FF2B5EF4-FFF2-40B4-BE49-F238E27FC236}">
                <a16:creationId xmlns:a16="http://schemas.microsoft.com/office/drawing/2014/main" xmlns="" id="{D75CA6A0-D242-4B7F-95BA-6B765AB06AB1}"/>
              </a:ext>
            </a:extLst>
          </p:cNvPr>
          <p:cNvSpPr/>
          <p:nvPr/>
        </p:nvSpPr>
        <p:spPr>
          <a:xfrm>
            <a:off x="6364912" y="2991864"/>
            <a:ext cx="2001341" cy="62291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xmlns="" id="{844B81B7-1D47-41A2-8783-3D4FD48BAFDE}"/>
              </a:ext>
            </a:extLst>
          </p:cNvPr>
          <p:cNvSpPr/>
          <p:nvPr/>
        </p:nvSpPr>
        <p:spPr>
          <a:xfrm>
            <a:off x="6369530" y="3651222"/>
            <a:ext cx="2001341" cy="62291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Rectangle 10">
            <a:extLst>
              <a:ext uri="{FF2B5EF4-FFF2-40B4-BE49-F238E27FC236}">
                <a16:creationId xmlns:a16="http://schemas.microsoft.com/office/drawing/2014/main" xmlns="" id="{A16C5BFA-A9AF-4BE2-851B-1E4E713A3BF6}"/>
              </a:ext>
            </a:extLst>
          </p:cNvPr>
          <p:cNvSpPr/>
          <p:nvPr/>
        </p:nvSpPr>
        <p:spPr>
          <a:xfrm>
            <a:off x="6364912" y="4302376"/>
            <a:ext cx="2001341" cy="62291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xmlns="" id="{182B4D57-11B8-4CAA-A162-3185B2AD6016}"/>
              </a:ext>
            </a:extLst>
          </p:cNvPr>
          <p:cNvSpPr/>
          <p:nvPr/>
        </p:nvSpPr>
        <p:spPr>
          <a:xfrm>
            <a:off x="6369535" y="4944296"/>
            <a:ext cx="2001341" cy="62291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xmlns="" val="2181766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0.02864 2.22222E-6 L -0.22136 2.22222E-6 " pathEditMode="relative" rAng="0" ptsTypes="AA">
                                      <p:cBhvr>
                                        <p:cTn id="6" dur="2000" fill="hold"/>
                                        <p:tgtEl>
                                          <p:spTgt spid="4"/>
                                        </p:tgtEl>
                                        <p:attrNameLst>
                                          <p:attrName>ppt_x</p:attrName>
                                          <p:attrName>ppt_y</p:attrName>
                                        </p:attrNameLst>
                                      </p:cBhvr>
                                      <p:rCtr x="-12500" y="0"/>
                                    </p:animMotion>
                                  </p:childTnLst>
                                </p:cTn>
                              </p:par>
                              <p:par>
                                <p:cTn id="7" presetID="63" presetClass="path" presetSubtype="0" accel="50000" decel="50000" fill="hold" grpId="0" nodeType="withEffect">
                                  <p:stCondLst>
                                    <p:cond delay="0"/>
                                  </p:stCondLst>
                                  <p:childTnLst>
                                    <p:animMotion origin="layout" path="M -1.94444E-6 0.00139 L 0.33143 0.01042 " pathEditMode="relative" rAng="0" ptsTypes="AA">
                                      <p:cBhvr>
                                        <p:cTn id="8" dur="2000" fill="hold"/>
                                        <p:tgtEl>
                                          <p:spTgt spid="5"/>
                                        </p:tgtEl>
                                        <p:attrNameLst>
                                          <p:attrName>ppt_x</p:attrName>
                                          <p:attrName>ppt_y</p:attrName>
                                        </p:attrNameLst>
                                      </p:cBhvr>
                                      <p:rCtr x="16563" y="440"/>
                                    </p:animMotion>
                                  </p:childTnLst>
                                </p:cTn>
                              </p:par>
                            </p:childTnLst>
                          </p:cTn>
                        </p:par>
                      </p:childTnLst>
                    </p:cTn>
                  </p:par>
                  <p:par>
                    <p:cTn id="9" fill="hold">
                      <p:stCondLst>
                        <p:cond delay="indefinite"/>
                      </p:stCondLst>
                      <p:childTnLst>
                        <p:par>
                          <p:cTn id="10" fill="hold">
                            <p:stCondLst>
                              <p:cond delay="0"/>
                            </p:stCondLst>
                            <p:childTnLst>
                              <p:par>
                                <p:cTn id="11" presetID="35" presetClass="path" presetSubtype="0" accel="50000" decel="50000" fill="hold" nodeType="clickEffect">
                                  <p:stCondLst>
                                    <p:cond delay="0"/>
                                  </p:stCondLst>
                                  <p:childTnLst>
                                    <p:animMotion origin="layout" path="M 0.02864 2.22222E-6 L -0.22136 2.22222E-6 " pathEditMode="relative" rAng="0" ptsTypes="AA">
                                      <p:cBhvr>
                                        <p:cTn id="12" dur="2000" fill="hold"/>
                                        <p:tgtEl>
                                          <p:spTgt spid="6"/>
                                        </p:tgtEl>
                                        <p:attrNameLst>
                                          <p:attrName>ppt_x</p:attrName>
                                          <p:attrName>ppt_y</p:attrName>
                                        </p:attrNameLst>
                                      </p:cBhvr>
                                      <p:rCtr x="-12500" y="0"/>
                                    </p:animMotion>
                                  </p:childTnLst>
                                </p:cTn>
                              </p:par>
                              <p:par>
                                <p:cTn id="13" presetID="63" presetClass="path" presetSubtype="0" accel="50000" decel="50000" fill="hold" grpId="0" nodeType="withEffect">
                                  <p:stCondLst>
                                    <p:cond delay="0"/>
                                  </p:stCondLst>
                                  <p:childTnLst>
                                    <p:animMotion origin="layout" path="M -1.94444E-6 0.00139 L 0.33143 0.01042 " pathEditMode="relative" rAng="0" ptsTypes="AA">
                                      <p:cBhvr>
                                        <p:cTn id="14" dur="2000" fill="hold"/>
                                        <p:tgtEl>
                                          <p:spTgt spid="9"/>
                                        </p:tgtEl>
                                        <p:attrNameLst>
                                          <p:attrName>ppt_x</p:attrName>
                                          <p:attrName>ppt_y</p:attrName>
                                        </p:attrNameLst>
                                      </p:cBhvr>
                                      <p:rCtr x="16563" y="440"/>
                                    </p:animMotion>
                                  </p:childTnLst>
                                </p:cTn>
                              </p:par>
                            </p:childTnLst>
                          </p:cTn>
                        </p:par>
                      </p:childTnLst>
                    </p:cTn>
                  </p:par>
                  <p:par>
                    <p:cTn id="15" fill="hold">
                      <p:stCondLst>
                        <p:cond delay="indefinite"/>
                      </p:stCondLst>
                      <p:childTnLst>
                        <p:par>
                          <p:cTn id="16" fill="hold">
                            <p:stCondLst>
                              <p:cond delay="0"/>
                            </p:stCondLst>
                            <p:childTnLst>
                              <p:par>
                                <p:cTn id="17" presetID="35" presetClass="path" presetSubtype="0" accel="50000" decel="50000" fill="hold" nodeType="clickEffect">
                                  <p:stCondLst>
                                    <p:cond delay="0"/>
                                  </p:stCondLst>
                                  <p:childTnLst>
                                    <p:animMotion origin="layout" path="M 0.02864 2.22222E-6 L -0.22136 2.22222E-6 " pathEditMode="relative" rAng="0" ptsTypes="AA">
                                      <p:cBhvr>
                                        <p:cTn id="18" dur="2000" fill="hold"/>
                                        <p:tgtEl>
                                          <p:spTgt spid="8"/>
                                        </p:tgtEl>
                                        <p:attrNameLst>
                                          <p:attrName>ppt_x</p:attrName>
                                          <p:attrName>ppt_y</p:attrName>
                                        </p:attrNameLst>
                                      </p:cBhvr>
                                      <p:rCtr x="-12500" y="0"/>
                                    </p:animMotion>
                                  </p:childTnLst>
                                </p:cTn>
                              </p:par>
                              <p:par>
                                <p:cTn id="19" presetID="63" presetClass="path" presetSubtype="0" accel="50000" decel="50000" fill="hold" grpId="0" nodeType="withEffect">
                                  <p:stCondLst>
                                    <p:cond delay="0"/>
                                  </p:stCondLst>
                                  <p:childTnLst>
                                    <p:animMotion origin="layout" path="M -1.94444E-6 0.00139 L 0.33143 0.01042 " pathEditMode="relative" rAng="0" ptsTypes="AA">
                                      <p:cBhvr>
                                        <p:cTn id="20" dur="2000" fill="hold"/>
                                        <p:tgtEl>
                                          <p:spTgt spid="11"/>
                                        </p:tgtEl>
                                        <p:attrNameLst>
                                          <p:attrName>ppt_x</p:attrName>
                                          <p:attrName>ppt_y</p:attrName>
                                        </p:attrNameLst>
                                      </p:cBhvr>
                                      <p:rCtr x="16563" y="440"/>
                                    </p:animMotion>
                                  </p:childTnLst>
                                </p:cTn>
                              </p:par>
                            </p:childTnLst>
                          </p:cTn>
                        </p:par>
                      </p:childTnLst>
                    </p:cTn>
                  </p:par>
                  <p:par>
                    <p:cTn id="21" fill="hold">
                      <p:stCondLst>
                        <p:cond delay="indefinite"/>
                      </p:stCondLst>
                      <p:childTnLst>
                        <p:par>
                          <p:cTn id="22" fill="hold">
                            <p:stCondLst>
                              <p:cond delay="0"/>
                            </p:stCondLst>
                            <p:childTnLst>
                              <p:par>
                                <p:cTn id="23" presetID="35" presetClass="path" presetSubtype="0" accel="50000" decel="50000" fill="hold" nodeType="clickEffect">
                                  <p:stCondLst>
                                    <p:cond delay="0"/>
                                  </p:stCondLst>
                                  <p:childTnLst>
                                    <p:animMotion origin="layout" path="M 0.02864 2.22222E-6 L -0.22136 2.22222E-6 " pathEditMode="relative" rAng="0" ptsTypes="AA">
                                      <p:cBhvr>
                                        <p:cTn id="24" dur="2000" fill="hold"/>
                                        <p:tgtEl>
                                          <p:spTgt spid="10"/>
                                        </p:tgtEl>
                                        <p:attrNameLst>
                                          <p:attrName>ppt_x</p:attrName>
                                          <p:attrName>ppt_y</p:attrName>
                                        </p:attrNameLst>
                                      </p:cBhvr>
                                      <p:rCtr x="-12500" y="0"/>
                                    </p:animMotion>
                                  </p:childTnLst>
                                </p:cTn>
                              </p:par>
                              <p:par>
                                <p:cTn id="25" presetID="63" presetClass="path" presetSubtype="0" accel="50000" decel="50000" fill="hold" grpId="0" nodeType="withEffect">
                                  <p:stCondLst>
                                    <p:cond delay="0"/>
                                  </p:stCondLst>
                                  <p:childTnLst>
                                    <p:animMotion origin="layout" path="M -1.94444E-6 0.00139 L 0.33143 0.01042 " pathEditMode="relative" rAng="0" ptsTypes="AA">
                                      <p:cBhvr>
                                        <p:cTn id="26" dur="2000" fill="hold"/>
                                        <p:tgtEl>
                                          <p:spTgt spid="12"/>
                                        </p:tgtEl>
                                        <p:attrNameLst>
                                          <p:attrName>ppt_x</p:attrName>
                                          <p:attrName>ppt_y</p:attrName>
                                        </p:attrNameLst>
                                      </p:cBhvr>
                                      <p:rCtr x="16563" y="44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animBg="1"/>
      <p:bldP spid="11" grpId="0" animBg="1"/>
      <p:bldP spid="1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xmlns="" id="{7600DFD5-D983-4EF4-9D51-13A5996A9DD3}"/>
              </a:ext>
            </a:extLst>
          </p:cNvPr>
          <p:cNvSpPr>
            <a:spLocks noGrp="1" noChangeArrowheads="1"/>
          </p:cNvSpPr>
          <p:nvPr>
            <p:ph type="title"/>
          </p:nvPr>
        </p:nvSpPr>
        <p:spPr>
          <a:xfrm>
            <a:off x="1657350" y="857250"/>
            <a:ext cx="5829300" cy="857250"/>
          </a:xfrm>
        </p:spPr>
        <p:txBody>
          <a:bodyPr>
            <a:normAutofit/>
          </a:bodyPr>
          <a:lstStyle/>
          <a:p>
            <a:pPr algn="ctr" eaLnBrk="1" hangingPunct="1"/>
            <a:r>
              <a:rPr lang="en-US" altLang="en-US" sz="3600" dirty="0">
                <a:latin typeface="Times New Roman" panose="02020603050405020304" pitchFamily="18" charset="0"/>
                <a:ea typeface="+mn-ea"/>
                <a:cs typeface="+mn-cs"/>
              </a:rPr>
              <a:t>Why Be A Good Listener?</a:t>
            </a:r>
          </a:p>
        </p:txBody>
      </p:sp>
      <p:sp>
        <p:nvSpPr>
          <p:cNvPr id="3" name="Rectangle 3">
            <a:extLst>
              <a:ext uri="{FF2B5EF4-FFF2-40B4-BE49-F238E27FC236}">
                <a16:creationId xmlns:a16="http://schemas.microsoft.com/office/drawing/2014/main" xmlns="" id="{A10B5B78-FA55-46C4-A979-0D3A462677FF}"/>
              </a:ext>
            </a:extLst>
          </p:cNvPr>
          <p:cNvSpPr txBox="1">
            <a:spLocks noChangeArrowheads="1"/>
          </p:cNvSpPr>
          <p:nvPr/>
        </p:nvSpPr>
        <p:spPr>
          <a:xfrm>
            <a:off x="1657350" y="1943100"/>
            <a:ext cx="5829300" cy="3543300"/>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80000"/>
              </a:lnSpc>
              <a:buFontTx/>
              <a:buNone/>
            </a:pPr>
            <a:r>
              <a:rPr lang="en-US" altLang="en-US" sz="2100" u="sng" dirty="0"/>
              <a:t>Need of the Customers…</a:t>
            </a:r>
          </a:p>
          <a:p>
            <a:pPr>
              <a:lnSpc>
                <a:spcPct val="80000"/>
              </a:lnSpc>
              <a:buFontTx/>
              <a:buNone/>
            </a:pPr>
            <a:endParaRPr lang="en-US" altLang="en-US" sz="2100" u="sng" dirty="0"/>
          </a:p>
          <a:p>
            <a:pPr>
              <a:lnSpc>
                <a:spcPct val="80000"/>
              </a:lnSpc>
            </a:pPr>
            <a:r>
              <a:rPr lang="en-US" altLang="en-US" sz="2100" dirty="0">
                <a:solidFill>
                  <a:srgbClr val="FF3300"/>
                </a:solidFill>
              </a:rPr>
              <a:t>To be </a:t>
            </a:r>
            <a:r>
              <a:rPr lang="en-US" altLang="en-US" sz="2100" b="1" dirty="0">
                <a:solidFill>
                  <a:srgbClr val="000099"/>
                </a:solidFill>
              </a:rPr>
              <a:t>recognized</a:t>
            </a:r>
            <a:r>
              <a:rPr lang="en-US" altLang="en-US" sz="2100" dirty="0">
                <a:solidFill>
                  <a:srgbClr val="FF3300"/>
                </a:solidFill>
              </a:rPr>
              <a:t> and </a:t>
            </a:r>
            <a:r>
              <a:rPr lang="en-US" altLang="en-US" sz="2100" b="1" dirty="0">
                <a:solidFill>
                  <a:srgbClr val="000099"/>
                </a:solidFill>
              </a:rPr>
              <a:t>remembered</a:t>
            </a:r>
          </a:p>
          <a:p>
            <a:r>
              <a:rPr lang="en-US" altLang="en-US" sz="2100" dirty="0">
                <a:solidFill>
                  <a:srgbClr val="FF3300"/>
                </a:solidFill>
              </a:rPr>
              <a:t>To feel </a:t>
            </a:r>
            <a:r>
              <a:rPr lang="en-US" altLang="en-US" sz="2100" b="1" dirty="0">
                <a:solidFill>
                  <a:srgbClr val="000099"/>
                </a:solidFill>
              </a:rPr>
              <a:t>valued</a:t>
            </a:r>
          </a:p>
          <a:p>
            <a:r>
              <a:rPr lang="en-US" altLang="en-US" sz="2100" dirty="0">
                <a:solidFill>
                  <a:srgbClr val="FF3300"/>
                </a:solidFill>
              </a:rPr>
              <a:t>To feel </a:t>
            </a:r>
            <a:r>
              <a:rPr lang="en-US" altLang="en-US" sz="2100" b="1" dirty="0">
                <a:solidFill>
                  <a:srgbClr val="000099"/>
                </a:solidFill>
              </a:rPr>
              <a:t>appreciated</a:t>
            </a:r>
          </a:p>
          <a:p>
            <a:r>
              <a:rPr lang="en-US" altLang="en-US" sz="2100" dirty="0">
                <a:solidFill>
                  <a:srgbClr val="FF3300"/>
                </a:solidFill>
              </a:rPr>
              <a:t>To feel </a:t>
            </a:r>
            <a:r>
              <a:rPr lang="en-US" altLang="en-US" sz="2100" b="1" dirty="0">
                <a:solidFill>
                  <a:srgbClr val="000099"/>
                </a:solidFill>
              </a:rPr>
              <a:t>respected</a:t>
            </a:r>
          </a:p>
          <a:p>
            <a:r>
              <a:rPr lang="en-US" altLang="en-US" sz="2100" dirty="0">
                <a:solidFill>
                  <a:srgbClr val="FF3300"/>
                </a:solidFill>
              </a:rPr>
              <a:t>To feel </a:t>
            </a:r>
            <a:r>
              <a:rPr lang="en-US" altLang="en-US" sz="2100" b="1" dirty="0">
                <a:solidFill>
                  <a:srgbClr val="000099"/>
                </a:solidFill>
              </a:rPr>
              <a:t>understood</a:t>
            </a:r>
          </a:p>
          <a:p>
            <a:r>
              <a:rPr lang="en-US" altLang="en-US" sz="2100" dirty="0">
                <a:solidFill>
                  <a:srgbClr val="FF3300"/>
                </a:solidFill>
              </a:rPr>
              <a:t>To feel </a:t>
            </a:r>
            <a:r>
              <a:rPr lang="en-US" altLang="en-US" sz="2100" b="1" dirty="0">
                <a:solidFill>
                  <a:srgbClr val="000099"/>
                </a:solidFill>
              </a:rPr>
              <a:t>comfortable</a:t>
            </a:r>
            <a:r>
              <a:rPr lang="en-US" altLang="en-US" sz="2100" dirty="0">
                <a:solidFill>
                  <a:srgbClr val="FF3300"/>
                </a:solidFill>
              </a:rPr>
              <a:t> about a want or need</a:t>
            </a:r>
          </a:p>
        </p:txBody>
      </p:sp>
    </p:spTree>
    <p:extLst>
      <p:ext uri="{BB962C8B-B14F-4D97-AF65-F5344CB8AC3E}">
        <p14:creationId xmlns:p14="http://schemas.microsoft.com/office/powerpoint/2010/main" xmlns="" val="1794732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outVertic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37"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barn(outVertical)">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37"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barn(outVertical)">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37" fill="hold" grpId="0"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barn(outVertical)">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37"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barn(outVertical)">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37" fill="hold" grpId="0"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barn(outVertical)">
                                      <p:cBhvr>
                                        <p:cTn id="32" dur="500"/>
                                        <p:tgtEl>
                                          <p:spTgt spid="3">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6" presetClass="entr" presetSubtype="37" fill="hold" grpId="0"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barn(outVertical)">
                                      <p:cBhvr>
                                        <p:cTn id="37"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utoUpdateAnimBg="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xmlns="" id="{BCEEFA1D-7B9A-486C-BE0E-134082EBD650}"/>
              </a:ext>
            </a:extLst>
          </p:cNvPr>
          <p:cNvSpPr>
            <a:spLocks noChangeArrowheads="1"/>
          </p:cNvSpPr>
          <p:nvPr/>
        </p:nvSpPr>
        <p:spPr bwMode="auto">
          <a:xfrm>
            <a:off x="1257300" y="2171700"/>
            <a:ext cx="6629400" cy="2514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r>
              <a:rPr lang="en-US" altLang="en-US" sz="3600" dirty="0">
                <a:solidFill>
                  <a:srgbClr val="000099"/>
                </a:solidFill>
              </a:rPr>
              <a:t>Listening is the most powerful form of acknowledgment</a:t>
            </a:r>
            <a:r>
              <a:rPr lang="en-US" altLang="en-US" sz="3600" dirty="0">
                <a:solidFill>
                  <a:schemeClr val="tx2"/>
                </a:solidFill>
              </a:rPr>
              <a:t/>
            </a:r>
            <a:br>
              <a:rPr lang="en-US" altLang="en-US" sz="3600" dirty="0">
                <a:solidFill>
                  <a:schemeClr val="tx2"/>
                </a:solidFill>
              </a:rPr>
            </a:br>
            <a:r>
              <a:rPr lang="en-US" altLang="en-US" sz="3300" dirty="0">
                <a:solidFill>
                  <a:schemeClr val="tx2"/>
                </a:solidFill>
              </a:rPr>
              <a:t/>
            </a:r>
            <a:br>
              <a:rPr lang="en-US" altLang="en-US" sz="3300" dirty="0">
                <a:solidFill>
                  <a:schemeClr val="tx2"/>
                </a:solidFill>
              </a:rPr>
            </a:br>
            <a:r>
              <a:rPr lang="en-US" altLang="en-US" sz="3300" dirty="0">
                <a:solidFill>
                  <a:schemeClr val="tx2"/>
                </a:solidFill>
              </a:rPr>
              <a:t>	</a:t>
            </a:r>
            <a:r>
              <a:rPr lang="en-US" altLang="en-US" sz="3300" dirty="0">
                <a:solidFill>
                  <a:srgbClr val="CC6600"/>
                </a:solidFill>
              </a:rPr>
              <a:t>…a way of saying, “You are 	important.”</a:t>
            </a:r>
          </a:p>
        </p:txBody>
      </p:sp>
      <p:pic>
        <p:nvPicPr>
          <p:cNvPr id="3" name="Picture 2">
            <a:extLst>
              <a:ext uri="{FF2B5EF4-FFF2-40B4-BE49-F238E27FC236}">
                <a16:creationId xmlns:a16="http://schemas.microsoft.com/office/drawing/2014/main" xmlns="" id="{5E2FD224-ABE1-470F-B086-1159D1933EB3}"/>
              </a:ext>
            </a:extLst>
          </p:cNvPr>
          <p:cNvPicPr>
            <a:picLocks noChangeAspect="1"/>
          </p:cNvPicPr>
          <p:nvPr/>
        </p:nvPicPr>
        <p:blipFill>
          <a:blip r:embed="rId3" cstate="print"/>
          <a:stretch>
            <a:fillRect/>
          </a:stretch>
        </p:blipFill>
        <p:spPr>
          <a:xfrm>
            <a:off x="391881" y="4476207"/>
            <a:ext cx="3300549" cy="2062843"/>
          </a:xfrm>
          <a:prstGeom prst="rect">
            <a:avLst/>
          </a:prstGeom>
          <a:ln>
            <a:noFill/>
          </a:ln>
          <a:effectLst>
            <a:softEdge rad="112500"/>
          </a:effectLst>
        </p:spPr>
      </p:pic>
    </p:spTree>
    <p:extLst>
      <p:ext uri="{BB962C8B-B14F-4D97-AF65-F5344CB8AC3E}">
        <p14:creationId xmlns:p14="http://schemas.microsoft.com/office/powerpoint/2010/main" xmlns="" val="2666998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dissolve">
                                      <p:cBhvr>
                                        <p:cTn id="7" dur="500"/>
                                        <p:tgtEl>
                                          <p:spTgt spid="2">
                                            <p:txEl>
                                              <p:pRg st="0" end="0"/>
                                            </p:txEl>
                                          </p:spTgt>
                                        </p:tgtEl>
                                      </p:cBhvr>
                                    </p:animEffect>
                                  </p:childTnLst>
                                </p:cTn>
                              </p:par>
                              <p:par>
                                <p:cTn id="8" presetID="1"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autoUpdateAnimBg="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xmlns="" id="{E27EB338-AFDE-43F2-9784-7A62A759B3AA}"/>
              </a:ext>
            </a:extLst>
          </p:cNvPr>
          <p:cNvSpPr>
            <a:spLocks noGrp="1" noChangeArrowheads="1"/>
          </p:cNvSpPr>
          <p:nvPr>
            <p:ph type="title"/>
          </p:nvPr>
        </p:nvSpPr>
        <p:spPr>
          <a:xfrm>
            <a:off x="1228725" y="1458550"/>
            <a:ext cx="6686550" cy="3940901"/>
          </a:xfrm>
        </p:spPr>
        <p:txBody>
          <a:bodyPr>
            <a:normAutofit fontScale="90000"/>
          </a:bodyPr>
          <a:lstStyle/>
          <a:p>
            <a:pPr algn="ctr" eaLnBrk="1" hangingPunct="1"/>
            <a:r>
              <a:rPr lang="en-US" altLang="en-US" sz="4000" dirty="0">
                <a:solidFill>
                  <a:srgbClr val="000099"/>
                </a:solidFill>
                <a:latin typeface="Times New Roman" panose="02020603050405020304" pitchFamily="18" charset="0"/>
                <a:ea typeface="+mn-ea"/>
                <a:cs typeface="+mn-cs"/>
              </a:rPr>
              <a:t>Listening builds stronger relationships</a:t>
            </a:r>
            <a:r>
              <a:rPr lang="en-US" altLang="en-US" sz="3600" dirty="0"/>
              <a:t/>
            </a:r>
            <a:br>
              <a:rPr lang="en-US" altLang="en-US" sz="3600" dirty="0"/>
            </a:br>
            <a:r>
              <a:rPr lang="en-US" altLang="en-US" dirty="0"/>
              <a:t/>
            </a:r>
            <a:br>
              <a:rPr lang="en-US" altLang="en-US" dirty="0"/>
            </a:br>
            <a:r>
              <a:rPr lang="en-US" altLang="en-US" dirty="0"/>
              <a:t>	</a:t>
            </a:r>
            <a:r>
              <a:rPr lang="en-US" altLang="en-US" dirty="0">
                <a:solidFill>
                  <a:srgbClr val="CC6600"/>
                </a:solidFill>
              </a:rPr>
              <a:t>…creates a desire to cooperate 	among people because they feel accepted and acknowledged.</a:t>
            </a:r>
          </a:p>
        </p:txBody>
      </p:sp>
      <p:pic>
        <p:nvPicPr>
          <p:cNvPr id="3" name="Picture 2">
            <a:extLst>
              <a:ext uri="{FF2B5EF4-FFF2-40B4-BE49-F238E27FC236}">
                <a16:creationId xmlns:a16="http://schemas.microsoft.com/office/drawing/2014/main" xmlns="" id="{6D7A41AE-D6FD-4E6F-A5F2-53BB9A2DF94A}"/>
              </a:ext>
            </a:extLst>
          </p:cNvPr>
          <p:cNvPicPr>
            <a:picLocks noChangeAspect="1"/>
          </p:cNvPicPr>
          <p:nvPr/>
        </p:nvPicPr>
        <p:blipFill>
          <a:blip r:embed="rId3"/>
          <a:stretch>
            <a:fillRect/>
          </a:stretch>
        </p:blipFill>
        <p:spPr>
          <a:xfrm>
            <a:off x="6186428" y="4902926"/>
            <a:ext cx="2861777" cy="1847713"/>
          </a:xfrm>
          <a:prstGeom prst="rect">
            <a:avLst/>
          </a:prstGeom>
          <a:ln>
            <a:noFill/>
          </a:ln>
          <a:effectLst>
            <a:softEdge rad="112500"/>
          </a:effectLst>
        </p:spPr>
      </p:pic>
    </p:spTree>
    <p:extLst>
      <p:ext uri="{BB962C8B-B14F-4D97-AF65-F5344CB8AC3E}">
        <p14:creationId xmlns:p14="http://schemas.microsoft.com/office/powerpoint/2010/main" xmlns="" val="2450575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dissolve">
                                      <p:cBhvr>
                                        <p:cTn id="7" dur="500"/>
                                        <p:tgtEl>
                                          <p:spTgt spid="2">
                                            <p:txEl>
                                              <p:pRg st="0" end="0"/>
                                            </p:txEl>
                                          </p:spTgt>
                                        </p:tgtEl>
                                      </p:cBhvr>
                                    </p:animEffect>
                                  </p:childTnLst>
                                </p:cTn>
                              </p:par>
                              <p:par>
                                <p:cTn id="8" presetID="1"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autoUpdateAnimBg="0"/>
    </p:bld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514</TotalTime>
  <Words>1778</Words>
  <Application>Microsoft Office PowerPoint</Application>
  <PresentationFormat>On-screen Show (4:3)</PresentationFormat>
  <Paragraphs>176</Paragraphs>
  <Slides>21</Slides>
  <Notes>19</Notes>
  <HiddenSlides>0</HiddenSlides>
  <MMClips>0</MMClips>
  <ScaleCrop>false</ScaleCrop>
  <HeadingPairs>
    <vt:vector size="4" baseType="variant">
      <vt:variant>
        <vt:lpstr>Theme</vt:lpstr>
      </vt:variant>
      <vt:variant>
        <vt:i4>1</vt:i4>
      </vt:variant>
      <vt:variant>
        <vt:lpstr>Slide Titles</vt:lpstr>
      </vt:variant>
      <vt:variant>
        <vt:i4>21</vt:i4>
      </vt:variant>
    </vt:vector>
  </HeadingPairs>
  <TitlesOfParts>
    <vt:vector size="22" baseType="lpstr">
      <vt:lpstr>Office Theme</vt:lpstr>
      <vt:lpstr>Oral Communication  Listening Skills </vt:lpstr>
      <vt:lpstr>Slide 2</vt:lpstr>
      <vt:lpstr>What is Listening? </vt:lpstr>
      <vt:lpstr>Listening vs. Hearing</vt:lpstr>
      <vt:lpstr>Fast Facts</vt:lpstr>
      <vt:lpstr>Percentage of Communication</vt:lpstr>
      <vt:lpstr>Why Be A Good Listener?</vt:lpstr>
      <vt:lpstr>Slide 8</vt:lpstr>
      <vt:lpstr>Listening builds stronger relationships   …creates a desire to cooperate  among people because they feel accepted and acknowledged.</vt:lpstr>
      <vt:lpstr>Slide 10</vt:lpstr>
      <vt:lpstr>Slide 11</vt:lpstr>
      <vt:lpstr>Slide 12</vt:lpstr>
      <vt:lpstr>Slide 13</vt:lpstr>
      <vt:lpstr>Slide 14</vt:lpstr>
      <vt:lpstr>Barriers to Listening</vt:lpstr>
      <vt:lpstr>Bad Listening Habits</vt:lpstr>
      <vt:lpstr>When Are You Listening?</vt:lpstr>
      <vt:lpstr>When Are You Listening?</vt:lpstr>
      <vt:lpstr>Active Listening</vt:lpstr>
      <vt:lpstr>Two Truths and a Lie Game</vt:lpstr>
      <vt:lpstr>Thanking you</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Pugazhendhi K</dc:creator>
  <cp:lastModifiedBy>Siva Subramanian A</cp:lastModifiedBy>
  <cp:revision>37</cp:revision>
  <dcterms:created xsi:type="dcterms:W3CDTF">2019-02-21T07:17:45Z</dcterms:created>
  <dcterms:modified xsi:type="dcterms:W3CDTF">2019-12-16T14:16:15Z</dcterms:modified>
</cp:coreProperties>
</file>